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6" r:id="rId3"/>
    <p:sldId id="257" r:id="rId4"/>
    <p:sldId id="279" r:id="rId5"/>
    <p:sldId id="284" r:id="rId6"/>
    <p:sldId id="277" r:id="rId7"/>
    <p:sldId id="278" r:id="rId8"/>
    <p:sldId id="258" r:id="rId9"/>
    <p:sldId id="282" r:id="rId10"/>
    <p:sldId id="283" r:id="rId11"/>
    <p:sldId id="260" r:id="rId12"/>
    <p:sldId id="280" r:id="rId13"/>
    <p:sldId id="281" r:id="rId14"/>
    <p:sldId id="263" r:id="rId15"/>
    <p:sldId id="273" r:id="rId16"/>
    <p:sldId id="264" r:id="rId17"/>
    <p:sldId id="265" r:id="rId18"/>
    <p:sldId id="275" r:id="rId19"/>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_rels/data1.xml.rels><?xml version="1.0" encoding="UTF-8" standalone="yes"?>
<Relationships xmlns="http://schemas.openxmlformats.org/package/2006/relationships"><Relationship Id="rId1" Type="http://schemas.openxmlformats.org/officeDocument/2006/relationships/image" Target="../media/image10.png"/></Relationships>
</file>

<file path=ppt/diagrams/_rels/drawing1.xml.rels><?xml version="1.0" encoding="UTF-8" standalone="yes"?>
<Relationships xmlns="http://schemas.openxmlformats.org/package/2006/relationships"><Relationship Id="rId1" Type="http://schemas.openxmlformats.org/officeDocument/2006/relationships/image" Target="../media/image10.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BC93D10-1E7D-4754-8BA8-35906E2ED4C3}" type="doc">
      <dgm:prSet loTypeId="urn:microsoft.com/office/officeart/2005/8/layout/hList2" loCatId="list" qsTypeId="urn:microsoft.com/office/officeart/2005/8/quickstyle/simple1" qsCatId="simple" csTypeId="urn:microsoft.com/office/officeart/2005/8/colors/accent1_2" csCatId="accent1" phldr="1"/>
      <dgm:spPr/>
      <dgm:t>
        <a:bodyPr/>
        <a:lstStyle/>
        <a:p>
          <a:endParaRPr lang="es-ES"/>
        </a:p>
      </dgm:t>
    </dgm:pt>
    <dgm:pt modelId="{26AF5E25-9557-4650-A08C-059797E7FBF3}">
      <dgm:prSet phldrT="[Texto]" phldr="1"/>
      <dgm:spPr>
        <a:solidFill>
          <a:schemeClr val="accent3">
            <a:lumMod val="20000"/>
            <a:lumOff val="80000"/>
          </a:schemeClr>
        </a:solidFill>
      </dgm:spPr>
      <dgm:t>
        <a:bodyPr/>
        <a:lstStyle/>
        <a:p>
          <a:endParaRPr lang="es-ES" sz="2300" dirty="0">
            <a:solidFill>
              <a:schemeClr val="accent3">
                <a:lumMod val="20000"/>
                <a:lumOff val="80000"/>
              </a:schemeClr>
            </a:solidFill>
          </a:endParaRPr>
        </a:p>
      </dgm:t>
    </dgm:pt>
    <dgm:pt modelId="{4F965228-3D88-4874-ABC1-5A7D23534614}" type="parTrans" cxnId="{C2B1FC6C-84AA-4195-8165-DF7D5C25647F}">
      <dgm:prSet/>
      <dgm:spPr/>
      <dgm:t>
        <a:bodyPr/>
        <a:lstStyle/>
        <a:p>
          <a:endParaRPr lang="es-ES"/>
        </a:p>
      </dgm:t>
    </dgm:pt>
    <dgm:pt modelId="{45A186C7-E946-4027-869F-A1E1C1F348C7}" type="sibTrans" cxnId="{C2B1FC6C-84AA-4195-8165-DF7D5C25647F}">
      <dgm:prSet/>
      <dgm:spPr/>
      <dgm:t>
        <a:bodyPr/>
        <a:lstStyle/>
        <a:p>
          <a:endParaRPr lang="es-ES"/>
        </a:p>
      </dgm:t>
    </dgm:pt>
    <dgm:pt modelId="{34D504CE-4ED3-45DD-AE41-EEF5F20CAD70}">
      <dgm:prSet phldrT="[Texto]" custT="1"/>
      <dgm:spPr>
        <a:solidFill>
          <a:schemeClr val="accent3">
            <a:lumMod val="20000"/>
            <a:lumOff val="80000"/>
          </a:schemeClr>
        </a:solidFill>
      </dgm:spPr>
      <dgm:t>
        <a:bodyPr/>
        <a:lstStyle/>
        <a:p>
          <a:r>
            <a:rPr lang="es-ES" sz="2400" b="0" dirty="0" smtClean="0">
              <a:solidFill>
                <a:schemeClr val="tx1"/>
              </a:solidFill>
            </a:rPr>
            <a:t>Triangulo de evaluación pediátrico </a:t>
          </a:r>
          <a:r>
            <a:rPr lang="es-ES" sz="2400" b="1" dirty="0" smtClean="0">
              <a:solidFill>
                <a:schemeClr val="tx1"/>
              </a:solidFill>
            </a:rPr>
            <a:t>(TEP)</a:t>
          </a:r>
          <a:endParaRPr lang="es-ES" sz="2400" b="1" dirty="0">
            <a:solidFill>
              <a:schemeClr val="tx1"/>
            </a:solidFill>
          </a:endParaRPr>
        </a:p>
      </dgm:t>
    </dgm:pt>
    <dgm:pt modelId="{997DDC07-FEC7-4C8A-841F-8DAA5A1F162A}" type="parTrans" cxnId="{22B2AE92-61F7-4C56-835C-A3F007D0AF0A}">
      <dgm:prSet/>
      <dgm:spPr/>
      <dgm:t>
        <a:bodyPr/>
        <a:lstStyle/>
        <a:p>
          <a:endParaRPr lang="es-ES"/>
        </a:p>
      </dgm:t>
    </dgm:pt>
    <dgm:pt modelId="{729C0B68-9F18-479F-A74D-99B09EE16B13}" type="sibTrans" cxnId="{22B2AE92-61F7-4C56-835C-A3F007D0AF0A}">
      <dgm:prSet/>
      <dgm:spPr/>
      <dgm:t>
        <a:bodyPr/>
        <a:lstStyle/>
        <a:p>
          <a:endParaRPr lang="es-ES"/>
        </a:p>
      </dgm:t>
    </dgm:pt>
    <dgm:pt modelId="{48AE28AA-9367-4BBD-9E5E-0D52372842EA}">
      <dgm:prSet phldrT="[Texto]" phldr="1"/>
      <dgm:spPr/>
      <dgm:t>
        <a:bodyPr/>
        <a:lstStyle/>
        <a:p>
          <a:endParaRPr lang="es-ES"/>
        </a:p>
      </dgm:t>
    </dgm:pt>
    <dgm:pt modelId="{ADC89D44-0280-4F73-9A1A-F8AFB149B0AD}" type="parTrans" cxnId="{B2773807-6498-4F00-A584-52A870C8365A}">
      <dgm:prSet/>
      <dgm:spPr/>
      <dgm:t>
        <a:bodyPr/>
        <a:lstStyle/>
        <a:p>
          <a:endParaRPr lang="es-ES"/>
        </a:p>
      </dgm:t>
    </dgm:pt>
    <dgm:pt modelId="{5E7FAE07-37DC-4874-B7A9-6CB5025BEEED}" type="sibTrans" cxnId="{B2773807-6498-4F00-A584-52A870C8365A}">
      <dgm:prSet/>
      <dgm:spPr/>
      <dgm:t>
        <a:bodyPr/>
        <a:lstStyle/>
        <a:p>
          <a:endParaRPr lang="es-ES"/>
        </a:p>
      </dgm:t>
    </dgm:pt>
    <dgm:pt modelId="{7C21D990-C01A-4981-9FB5-762A3398BA7A}">
      <dgm:prSet phldrT="[Texto]" custT="1"/>
      <dgm:spPr>
        <a:solidFill>
          <a:schemeClr val="accent3">
            <a:lumMod val="40000"/>
            <a:lumOff val="60000"/>
          </a:schemeClr>
        </a:solidFill>
      </dgm:spPr>
      <dgm:t>
        <a:bodyPr/>
        <a:lstStyle/>
        <a:p>
          <a:r>
            <a:rPr lang="es-ES" sz="2400" dirty="0" smtClean="0">
              <a:solidFill>
                <a:schemeClr val="tx1"/>
              </a:solidFill>
            </a:rPr>
            <a:t>Elementos de </a:t>
          </a:r>
          <a:r>
            <a:rPr lang="es-ES" sz="2400" b="1" dirty="0" smtClean="0">
              <a:solidFill>
                <a:schemeClr val="tx1"/>
              </a:solidFill>
            </a:rPr>
            <a:t>SRIS</a:t>
          </a:r>
          <a:endParaRPr lang="es-ES" sz="2400" b="1" dirty="0">
            <a:solidFill>
              <a:schemeClr val="tx1"/>
            </a:solidFill>
          </a:endParaRPr>
        </a:p>
      </dgm:t>
    </dgm:pt>
    <dgm:pt modelId="{83111013-6CE1-472C-939A-299503827652}" type="parTrans" cxnId="{24CA90DC-A49A-4B86-9F19-86E6E3A5AD66}">
      <dgm:prSet/>
      <dgm:spPr/>
      <dgm:t>
        <a:bodyPr/>
        <a:lstStyle/>
        <a:p>
          <a:endParaRPr lang="es-ES"/>
        </a:p>
      </dgm:t>
    </dgm:pt>
    <dgm:pt modelId="{7FA689BC-9E3A-4C02-8C62-0EC3D99A34ED}" type="sibTrans" cxnId="{24CA90DC-A49A-4B86-9F19-86E6E3A5AD66}">
      <dgm:prSet/>
      <dgm:spPr/>
      <dgm:t>
        <a:bodyPr/>
        <a:lstStyle/>
        <a:p>
          <a:endParaRPr lang="es-ES"/>
        </a:p>
      </dgm:t>
    </dgm:pt>
    <dgm:pt modelId="{A95500F5-80B7-4D51-8F5E-CE812C4A58B0}">
      <dgm:prSet phldrT="[Texto]" phldr="1"/>
      <dgm:spPr/>
      <dgm:t>
        <a:bodyPr/>
        <a:lstStyle/>
        <a:p>
          <a:endParaRPr lang="es-ES"/>
        </a:p>
      </dgm:t>
    </dgm:pt>
    <dgm:pt modelId="{C612ACD6-5C58-4799-B315-5CE221D7469E}" type="parTrans" cxnId="{D42E33BA-415D-46A3-9ECB-51A6B731B83F}">
      <dgm:prSet/>
      <dgm:spPr/>
      <dgm:t>
        <a:bodyPr/>
        <a:lstStyle/>
        <a:p>
          <a:endParaRPr lang="es-ES"/>
        </a:p>
      </dgm:t>
    </dgm:pt>
    <dgm:pt modelId="{37DCB268-6E9D-4743-9AD9-F60452CBF0EA}" type="sibTrans" cxnId="{D42E33BA-415D-46A3-9ECB-51A6B731B83F}">
      <dgm:prSet/>
      <dgm:spPr/>
      <dgm:t>
        <a:bodyPr/>
        <a:lstStyle/>
        <a:p>
          <a:endParaRPr lang="es-ES"/>
        </a:p>
      </dgm:t>
    </dgm:pt>
    <dgm:pt modelId="{817503E8-9F04-49B6-AC5C-F22459C59E82}">
      <dgm:prSet phldrT="[Texto]" custT="1"/>
      <dgm:spPr>
        <a:solidFill>
          <a:schemeClr val="accent3">
            <a:lumMod val="60000"/>
            <a:lumOff val="40000"/>
          </a:schemeClr>
        </a:solidFill>
      </dgm:spPr>
      <dgm:t>
        <a:bodyPr/>
        <a:lstStyle/>
        <a:p>
          <a:pPr algn="ctr"/>
          <a:r>
            <a:rPr lang="es-ES" sz="1800" dirty="0" smtClean="0">
              <a:solidFill>
                <a:schemeClr val="tx1"/>
              </a:solidFill>
            </a:rPr>
            <a:t>Aplicar escala  para rápida evaluación secuencial de la insuficiencia orgánica:  </a:t>
          </a:r>
          <a:r>
            <a:rPr lang="es-ES" sz="1800" dirty="0" err="1" smtClean="0">
              <a:solidFill>
                <a:schemeClr val="tx1"/>
              </a:solidFill>
            </a:rPr>
            <a:t>LqSOFA</a:t>
          </a:r>
          <a:r>
            <a:rPr lang="es-ES" sz="1800" dirty="0" smtClean="0">
              <a:solidFill>
                <a:schemeClr val="tx1"/>
              </a:solidFill>
            </a:rPr>
            <a:t>  , define posibilidad de ingreso en área de atención al grave</a:t>
          </a:r>
          <a:endParaRPr lang="es-ES" sz="1800" b="1" dirty="0">
            <a:solidFill>
              <a:schemeClr val="tx1"/>
            </a:solidFill>
          </a:endParaRPr>
        </a:p>
      </dgm:t>
    </dgm:pt>
    <dgm:pt modelId="{0E6CC740-F263-41DB-BB91-00A5C4289D71}" type="parTrans" cxnId="{1DF11CB2-FAA6-44AD-A682-5FA145429439}">
      <dgm:prSet/>
      <dgm:spPr/>
      <dgm:t>
        <a:bodyPr/>
        <a:lstStyle/>
        <a:p>
          <a:endParaRPr lang="es-ES"/>
        </a:p>
      </dgm:t>
    </dgm:pt>
    <dgm:pt modelId="{5AC66388-A594-4932-BB02-9E639431343D}" type="sibTrans" cxnId="{1DF11CB2-FAA6-44AD-A682-5FA145429439}">
      <dgm:prSet/>
      <dgm:spPr/>
      <dgm:t>
        <a:bodyPr/>
        <a:lstStyle/>
        <a:p>
          <a:endParaRPr lang="es-ES"/>
        </a:p>
      </dgm:t>
    </dgm:pt>
    <dgm:pt modelId="{54DE58FA-5FC6-4B41-946E-E23E50BC9990}">
      <dgm:prSet phldrT="[Texto]" custT="1"/>
      <dgm:spPr>
        <a:solidFill>
          <a:schemeClr val="accent3">
            <a:lumMod val="40000"/>
            <a:lumOff val="60000"/>
          </a:schemeClr>
        </a:solidFill>
      </dgm:spPr>
      <dgm:t>
        <a:bodyPr/>
        <a:lstStyle/>
        <a:p>
          <a:endParaRPr lang="es-ES" sz="2800" dirty="0">
            <a:solidFill>
              <a:schemeClr val="tx1"/>
            </a:solidFill>
          </a:endParaRPr>
        </a:p>
      </dgm:t>
    </dgm:pt>
    <dgm:pt modelId="{71CB77F6-5F90-44E8-9055-BCABFE0A0D21}" type="parTrans" cxnId="{52FA3CFE-6536-4E81-8035-EEA7D5FFFB86}">
      <dgm:prSet/>
      <dgm:spPr/>
      <dgm:t>
        <a:bodyPr/>
        <a:lstStyle/>
        <a:p>
          <a:endParaRPr lang="es-ES"/>
        </a:p>
      </dgm:t>
    </dgm:pt>
    <dgm:pt modelId="{9AD628D5-E7B7-4B94-B323-038F37F23732}" type="sibTrans" cxnId="{52FA3CFE-6536-4E81-8035-EEA7D5FFFB86}">
      <dgm:prSet/>
      <dgm:spPr/>
      <dgm:t>
        <a:bodyPr/>
        <a:lstStyle/>
        <a:p>
          <a:endParaRPr lang="es-ES"/>
        </a:p>
      </dgm:t>
    </dgm:pt>
    <dgm:pt modelId="{5182F501-A0F0-432C-ABE1-C8BC71901221}">
      <dgm:prSet phldrT="[Texto]" custT="1"/>
      <dgm:spPr>
        <a:solidFill>
          <a:schemeClr val="accent3">
            <a:lumMod val="40000"/>
            <a:lumOff val="60000"/>
          </a:schemeClr>
        </a:solidFill>
      </dgm:spPr>
      <dgm:t>
        <a:bodyPr/>
        <a:lstStyle/>
        <a:p>
          <a:endParaRPr lang="es-ES" sz="2800" dirty="0">
            <a:solidFill>
              <a:schemeClr val="tx1"/>
            </a:solidFill>
          </a:endParaRPr>
        </a:p>
      </dgm:t>
    </dgm:pt>
    <dgm:pt modelId="{E0468658-D46B-4559-A0DA-D0D84A2C0CF2}" type="parTrans" cxnId="{0072F2D9-AF4B-431E-901A-25F3D7C7C5CF}">
      <dgm:prSet/>
      <dgm:spPr/>
      <dgm:t>
        <a:bodyPr/>
        <a:lstStyle/>
        <a:p>
          <a:endParaRPr lang="es-ES"/>
        </a:p>
      </dgm:t>
    </dgm:pt>
    <dgm:pt modelId="{CE30B927-20C4-4D5D-92C7-D0DA7D015144}" type="sibTrans" cxnId="{0072F2D9-AF4B-431E-901A-25F3D7C7C5CF}">
      <dgm:prSet/>
      <dgm:spPr/>
      <dgm:t>
        <a:bodyPr/>
        <a:lstStyle/>
        <a:p>
          <a:endParaRPr lang="es-ES"/>
        </a:p>
      </dgm:t>
    </dgm:pt>
    <dgm:pt modelId="{79CB6482-CA9A-4549-84D6-4E947799B24D}">
      <dgm:prSet custT="1"/>
      <dgm:spPr/>
      <dgm:t>
        <a:bodyPr/>
        <a:lstStyle/>
        <a:p>
          <a:pPr algn="l"/>
          <a:endParaRPr lang="es-ES" sz="1800" dirty="0">
            <a:solidFill>
              <a:schemeClr val="accent3">
                <a:lumMod val="20000"/>
                <a:lumOff val="80000"/>
              </a:schemeClr>
            </a:solidFill>
          </a:endParaRPr>
        </a:p>
      </dgm:t>
    </dgm:pt>
    <dgm:pt modelId="{56422FE1-6352-4896-AFEF-DA439195300B}" type="parTrans" cxnId="{C603FD87-BBB5-4AC8-B7DF-9C9F976E084D}">
      <dgm:prSet/>
      <dgm:spPr/>
      <dgm:t>
        <a:bodyPr/>
        <a:lstStyle/>
        <a:p>
          <a:endParaRPr lang="es-ES"/>
        </a:p>
      </dgm:t>
    </dgm:pt>
    <dgm:pt modelId="{40C5ED32-C08A-455E-8996-BF5DF33B3485}" type="sibTrans" cxnId="{C603FD87-BBB5-4AC8-B7DF-9C9F976E084D}">
      <dgm:prSet/>
      <dgm:spPr/>
      <dgm:t>
        <a:bodyPr/>
        <a:lstStyle/>
        <a:p>
          <a:endParaRPr lang="es-ES"/>
        </a:p>
      </dgm:t>
    </dgm:pt>
    <dgm:pt modelId="{FA34F246-E08B-46D0-BBF3-D2FC49524520}">
      <dgm:prSet phldrT="[Texto]" phldr="1"/>
      <dgm:spPr/>
      <dgm:t>
        <a:bodyPr/>
        <a:lstStyle/>
        <a:p>
          <a:endParaRPr lang="es-ES" dirty="0"/>
        </a:p>
      </dgm:t>
    </dgm:pt>
    <dgm:pt modelId="{C4356C3F-A93B-48F5-9810-C603C07BA6EE}" type="sibTrans" cxnId="{60FA474F-7735-435A-8D2F-E1ED60D56AB1}">
      <dgm:prSet/>
      <dgm:spPr/>
      <dgm:t>
        <a:bodyPr/>
        <a:lstStyle/>
        <a:p>
          <a:endParaRPr lang="es-ES"/>
        </a:p>
      </dgm:t>
    </dgm:pt>
    <dgm:pt modelId="{7E6F4025-C4F4-428A-B306-35AC74CB4F41}" type="parTrans" cxnId="{60FA474F-7735-435A-8D2F-E1ED60D56AB1}">
      <dgm:prSet/>
      <dgm:spPr/>
      <dgm:t>
        <a:bodyPr/>
        <a:lstStyle/>
        <a:p>
          <a:endParaRPr lang="es-ES"/>
        </a:p>
      </dgm:t>
    </dgm:pt>
    <dgm:pt modelId="{67CB80B4-F766-4CD4-B232-EF2CF659B2B0}">
      <dgm:prSet phldrT="[Texto]" custT="1"/>
      <dgm:spPr>
        <a:solidFill>
          <a:schemeClr val="accent3">
            <a:lumMod val="60000"/>
            <a:lumOff val="40000"/>
          </a:schemeClr>
        </a:solidFill>
      </dgm:spPr>
      <dgm:t>
        <a:bodyPr/>
        <a:lstStyle/>
        <a:p>
          <a:pPr algn="ctr"/>
          <a:r>
            <a:rPr lang="es-ES" sz="1800" dirty="0" smtClean="0">
              <a:solidFill>
                <a:schemeClr val="tx1"/>
              </a:solidFill>
            </a:rPr>
            <a:t> </a:t>
          </a:r>
          <a:r>
            <a:rPr lang="es-ES" sz="2000" b="1" dirty="0" err="1" smtClean="0">
              <a:solidFill>
                <a:schemeClr val="tx1"/>
              </a:solidFill>
            </a:rPr>
            <a:t>Lq</a:t>
          </a:r>
          <a:r>
            <a:rPr lang="es-ES" sz="2000" b="1" dirty="0" smtClean="0">
              <a:solidFill>
                <a:schemeClr val="tx1"/>
              </a:solidFill>
            </a:rPr>
            <a:t> SOFA ≥ 2</a:t>
          </a:r>
          <a:endParaRPr lang="es-ES" sz="2000" b="1" dirty="0">
            <a:solidFill>
              <a:schemeClr val="tx1"/>
            </a:solidFill>
          </a:endParaRPr>
        </a:p>
      </dgm:t>
    </dgm:pt>
    <dgm:pt modelId="{371C8AEF-DF5C-442B-B252-4F90B4D5DFB6}" type="parTrans" cxnId="{9602D7CE-7FEB-4DD5-ACD3-8928C83CB379}">
      <dgm:prSet/>
      <dgm:spPr/>
      <dgm:t>
        <a:bodyPr/>
        <a:lstStyle/>
        <a:p>
          <a:endParaRPr lang="es-ES"/>
        </a:p>
      </dgm:t>
    </dgm:pt>
    <dgm:pt modelId="{BF12E2C3-CCA7-4F14-9C78-D7D0879E2837}" type="sibTrans" cxnId="{9602D7CE-7FEB-4DD5-ACD3-8928C83CB379}">
      <dgm:prSet/>
      <dgm:spPr/>
      <dgm:t>
        <a:bodyPr/>
        <a:lstStyle/>
        <a:p>
          <a:endParaRPr lang="es-ES"/>
        </a:p>
      </dgm:t>
    </dgm:pt>
    <dgm:pt modelId="{B69A5955-3BA0-4E4C-A3F4-12069AC88555}" type="pres">
      <dgm:prSet presAssocID="{DBC93D10-1E7D-4754-8BA8-35906E2ED4C3}" presName="linearFlow" presStyleCnt="0">
        <dgm:presLayoutVars>
          <dgm:dir/>
          <dgm:animLvl val="lvl"/>
          <dgm:resizeHandles/>
        </dgm:presLayoutVars>
      </dgm:prSet>
      <dgm:spPr/>
      <dgm:t>
        <a:bodyPr/>
        <a:lstStyle/>
        <a:p>
          <a:endParaRPr lang="es-ES"/>
        </a:p>
      </dgm:t>
    </dgm:pt>
    <dgm:pt modelId="{8B5AB40A-63FD-4432-9BD8-0EBA9A23DA23}" type="pres">
      <dgm:prSet presAssocID="{FA34F246-E08B-46D0-BBF3-D2FC49524520}" presName="compositeNode" presStyleCnt="0">
        <dgm:presLayoutVars>
          <dgm:bulletEnabled val="1"/>
        </dgm:presLayoutVars>
      </dgm:prSet>
      <dgm:spPr/>
    </dgm:pt>
    <dgm:pt modelId="{6002A897-6272-4EA7-87C8-FC976A46FFF0}" type="pres">
      <dgm:prSet presAssocID="{FA34F246-E08B-46D0-BBF3-D2FC49524520}" presName="image" presStyleLbl="fgImgPlace1" presStyleIdx="0" presStyleCnt="3" custScaleX="149889" custScaleY="147411"/>
      <dgm:spPr>
        <a:blipFill rotWithShape="1">
          <a:blip xmlns:r="http://schemas.openxmlformats.org/officeDocument/2006/relationships" r:embed="rId1"/>
          <a:stretch>
            <a:fillRect/>
          </a:stretch>
        </a:blipFill>
      </dgm:spPr>
      <dgm:t>
        <a:bodyPr/>
        <a:lstStyle/>
        <a:p>
          <a:endParaRPr lang="es-ES"/>
        </a:p>
      </dgm:t>
    </dgm:pt>
    <dgm:pt modelId="{ACBB0056-ADD1-459B-95EC-3D7E8EB1BD63}" type="pres">
      <dgm:prSet presAssocID="{FA34F246-E08B-46D0-BBF3-D2FC49524520}" presName="childNode" presStyleLbl="node1" presStyleIdx="0" presStyleCnt="3" custScaleX="118515">
        <dgm:presLayoutVars>
          <dgm:bulletEnabled val="1"/>
        </dgm:presLayoutVars>
      </dgm:prSet>
      <dgm:spPr/>
      <dgm:t>
        <a:bodyPr/>
        <a:lstStyle/>
        <a:p>
          <a:endParaRPr lang="es-ES"/>
        </a:p>
      </dgm:t>
    </dgm:pt>
    <dgm:pt modelId="{BDA0222E-1B81-46B9-AD6B-944133C1C633}" type="pres">
      <dgm:prSet presAssocID="{FA34F246-E08B-46D0-BBF3-D2FC49524520}" presName="parentNode" presStyleLbl="revTx" presStyleIdx="0" presStyleCnt="3">
        <dgm:presLayoutVars>
          <dgm:chMax val="0"/>
          <dgm:bulletEnabled val="1"/>
        </dgm:presLayoutVars>
      </dgm:prSet>
      <dgm:spPr/>
      <dgm:t>
        <a:bodyPr/>
        <a:lstStyle/>
        <a:p>
          <a:endParaRPr lang="es-ES"/>
        </a:p>
      </dgm:t>
    </dgm:pt>
    <dgm:pt modelId="{C6496717-3963-4F0B-9EFD-75532EC79AAA}" type="pres">
      <dgm:prSet presAssocID="{C4356C3F-A93B-48F5-9810-C603C07BA6EE}" presName="sibTrans" presStyleCnt="0"/>
      <dgm:spPr/>
    </dgm:pt>
    <dgm:pt modelId="{A3FCDA48-AA21-4446-BB2D-927A6FCC8262}" type="pres">
      <dgm:prSet presAssocID="{48AE28AA-9367-4BBD-9E5E-0D52372842EA}" presName="compositeNode" presStyleCnt="0">
        <dgm:presLayoutVars>
          <dgm:bulletEnabled val="1"/>
        </dgm:presLayoutVars>
      </dgm:prSet>
      <dgm:spPr/>
    </dgm:pt>
    <dgm:pt modelId="{90F3A9EB-CF7D-4013-8417-07393AF2891F}" type="pres">
      <dgm:prSet presAssocID="{48AE28AA-9367-4BBD-9E5E-0D52372842EA}" presName="image" presStyleLbl="fgImgPlace1" presStyleIdx="1" presStyleCnt="3" custScaleX="138870" custScaleY="134630" custLinFactNeighborX="-17256" custLinFactNeighborY="-2899"/>
      <dgm:spPr>
        <a:blipFill rotWithShape="1">
          <a:blip xmlns:r="http://schemas.openxmlformats.org/officeDocument/2006/relationships" r:embed="rId1"/>
          <a:stretch>
            <a:fillRect/>
          </a:stretch>
        </a:blipFill>
      </dgm:spPr>
    </dgm:pt>
    <dgm:pt modelId="{EF68079D-270F-419C-B184-8D47C011C740}" type="pres">
      <dgm:prSet presAssocID="{48AE28AA-9367-4BBD-9E5E-0D52372842EA}" presName="childNode" presStyleLbl="node1" presStyleIdx="1" presStyleCnt="3" custScaleX="117155">
        <dgm:presLayoutVars>
          <dgm:bulletEnabled val="1"/>
        </dgm:presLayoutVars>
      </dgm:prSet>
      <dgm:spPr/>
      <dgm:t>
        <a:bodyPr/>
        <a:lstStyle/>
        <a:p>
          <a:endParaRPr lang="es-ES"/>
        </a:p>
      </dgm:t>
    </dgm:pt>
    <dgm:pt modelId="{4A76689C-B835-4686-A05B-2DA5EFD68C93}" type="pres">
      <dgm:prSet presAssocID="{48AE28AA-9367-4BBD-9E5E-0D52372842EA}" presName="parentNode" presStyleLbl="revTx" presStyleIdx="1" presStyleCnt="3">
        <dgm:presLayoutVars>
          <dgm:chMax val="0"/>
          <dgm:bulletEnabled val="1"/>
        </dgm:presLayoutVars>
      </dgm:prSet>
      <dgm:spPr/>
      <dgm:t>
        <a:bodyPr/>
        <a:lstStyle/>
        <a:p>
          <a:endParaRPr lang="es-ES"/>
        </a:p>
      </dgm:t>
    </dgm:pt>
    <dgm:pt modelId="{7830E3C1-07D2-4020-9FEB-3B7C3EEAA00B}" type="pres">
      <dgm:prSet presAssocID="{5E7FAE07-37DC-4874-B7A9-6CB5025BEEED}" presName="sibTrans" presStyleCnt="0"/>
      <dgm:spPr/>
    </dgm:pt>
    <dgm:pt modelId="{35D66B2B-2E36-4566-A36A-332CE4F07762}" type="pres">
      <dgm:prSet presAssocID="{A95500F5-80B7-4D51-8F5E-CE812C4A58B0}" presName="compositeNode" presStyleCnt="0">
        <dgm:presLayoutVars>
          <dgm:bulletEnabled val="1"/>
        </dgm:presLayoutVars>
      </dgm:prSet>
      <dgm:spPr/>
    </dgm:pt>
    <dgm:pt modelId="{F3AA2C61-F7DB-4FB2-8134-2199371DC86C}" type="pres">
      <dgm:prSet presAssocID="{A95500F5-80B7-4D51-8F5E-CE812C4A58B0}" presName="image" presStyleLbl="fgImgPlace1" presStyleIdx="2" presStyleCnt="3" custScaleX="161117" custScaleY="128210"/>
      <dgm:spPr>
        <a:blipFill rotWithShape="1">
          <a:blip xmlns:r="http://schemas.openxmlformats.org/officeDocument/2006/relationships" r:embed="rId1"/>
          <a:stretch>
            <a:fillRect/>
          </a:stretch>
        </a:blipFill>
      </dgm:spPr>
    </dgm:pt>
    <dgm:pt modelId="{7C8C6D8C-DEE6-49D9-A3C0-77FF78BD75F1}" type="pres">
      <dgm:prSet presAssocID="{A95500F5-80B7-4D51-8F5E-CE812C4A58B0}" presName="childNode" presStyleLbl="node1" presStyleIdx="2" presStyleCnt="3" custScaleX="118120" custScaleY="99798">
        <dgm:presLayoutVars>
          <dgm:bulletEnabled val="1"/>
        </dgm:presLayoutVars>
      </dgm:prSet>
      <dgm:spPr/>
      <dgm:t>
        <a:bodyPr/>
        <a:lstStyle/>
        <a:p>
          <a:endParaRPr lang="es-ES"/>
        </a:p>
      </dgm:t>
    </dgm:pt>
    <dgm:pt modelId="{9FB11640-81E2-4644-B017-5592C3BBB0B4}" type="pres">
      <dgm:prSet presAssocID="{A95500F5-80B7-4D51-8F5E-CE812C4A58B0}" presName="parentNode" presStyleLbl="revTx" presStyleIdx="2" presStyleCnt="3">
        <dgm:presLayoutVars>
          <dgm:chMax val="0"/>
          <dgm:bulletEnabled val="1"/>
        </dgm:presLayoutVars>
      </dgm:prSet>
      <dgm:spPr/>
      <dgm:t>
        <a:bodyPr/>
        <a:lstStyle/>
        <a:p>
          <a:endParaRPr lang="es-ES"/>
        </a:p>
      </dgm:t>
    </dgm:pt>
  </dgm:ptLst>
  <dgm:cxnLst>
    <dgm:cxn modelId="{3BFDC84B-F49B-461F-B1C4-90648ABC3A3E}" type="presOf" srcId="{34D504CE-4ED3-45DD-AE41-EEF5F20CAD70}" destId="{ACBB0056-ADD1-459B-95EC-3D7E8EB1BD63}" srcOrd="0" destOrd="1" presId="urn:microsoft.com/office/officeart/2005/8/layout/hList2"/>
    <dgm:cxn modelId="{1237833B-0C60-414D-9BB8-C5AF22CF38C8}" type="presOf" srcId="{5182F501-A0F0-432C-ABE1-C8BC71901221}" destId="{EF68079D-270F-419C-B184-8D47C011C740}" srcOrd="0" destOrd="1" presId="urn:microsoft.com/office/officeart/2005/8/layout/hList2"/>
    <dgm:cxn modelId="{9602D7CE-7FEB-4DD5-ACD3-8928C83CB379}" srcId="{A95500F5-80B7-4D51-8F5E-CE812C4A58B0}" destId="{67CB80B4-F766-4CD4-B232-EF2CF659B2B0}" srcOrd="1" destOrd="0" parTransId="{371C8AEF-DF5C-442B-B252-4F90B4D5DFB6}" sibTransId="{BF12E2C3-CCA7-4F14-9C78-D7D0879E2837}"/>
    <dgm:cxn modelId="{C030FD04-BEB4-47A1-9331-DBE92E4EEA46}" type="presOf" srcId="{FA34F246-E08B-46D0-BBF3-D2FC49524520}" destId="{BDA0222E-1B81-46B9-AD6B-944133C1C633}" srcOrd="0" destOrd="0" presId="urn:microsoft.com/office/officeart/2005/8/layout/hList2"/>
    <dgm:cxn modelId="{6428FC1F-FFB6-4DA7-906A-37F4FA1CDA03}" type="presOf" srcId="{DBC93D10-1E7D-4754-8BA8-35906E2ED4C3}" destId="{B69A5955-3BA0-4E4C-A3F4-12069AC88555}" srcOrd="0" destOrd="0" presId="urn:microsoft.com/office/officeart/2005/8/layout/hList2"/>
    <dgm:cxn modelId="{52FA3CFE-6536-4E81-8035-EEA7D5FFFB86}" srcId="{48AE28AA-9367-4BBD-9E5E-0D52372842EA}" destId="{54DE58FA-5FC6-4B41-946E-E23E50BC9990}" srcOrd="0" destOrd="0" parTransId="{71CB77F6-5F90-44E8-9055-BCABFE0A0D21}" sibTransId="{9AD628D5-E7B7-4B94-B323-038F37F23732}"/>
    <dgm:cxn modelId="{6D749B24-E01B-45CF-B672-33F108985D5D}" type="presOf" srcId="{67CB80B4-F766-4CD4-B232-EF2CF659B2B0}" destId="{7C8C6D8C-DEE6-49D9-A3C0-77FF78BD75F1}" srcOrd="0" destOrd="1" presId="urn:microsoft.com/office/officeart/2005/8/layout/hList2"/>
    <dgm:cxn modelId="{C2B1FC6C-84AA-4195-8165-DF7D5C25647F}" srcId="{FA34F246-E08B-46D0-BBF3-D2FC49524520}" destId="{26AF5E25-9557-4650-A08C-059797E7FBF3}" srcOrd="0" destOrd="0" parTransId="{4F965228-3D88-4874-ABC1-5A7D23534614}" sibTransId="{45A186C7-E946-4027-869F-A1E1C1F348C7}"/>
    <dgm:cxn modelId="{673EE6E8-BCCC-4EA4-8FE2-C0C67DCD3621}" type="presOf" srcId="{54DE58FA-5FC6-4B41-946E-E23E50BC9990}" destId="{EF68079D-270F-419C-B184-8D47C011C740}" srcOrd="0" destOrd="0" presId="urn:microsoft.com/office/officeart/2005/8/layout/hList2"/>
    <dgm:cxn modelId="{D5B504E4-F06B-4D74-B6E6-4EC48E696913}" type="presOf" srcId="{7C21D990-C01A-4981-9FB5-762A3398BA7A}" destId="{EF68079D-270F-419C-B184-8D47C011C740}" srcOrd="0" destOrd="2" presId="urn:microsoft.com/office/officeart/2005/8/layout/hList2"/>
    <dgm:cxn modelId="{0072F2D9-AF4B-431E-901A-25F3D7C7C5CF}" srcId="{48AE28AA-9367-4BBD-9E5E-0D52372842EA}" destId="{5182F501-A0F0-432C-ABE1-C8BC71901221}" srcOrd="1" destOrd="0" parTransId="{E0468658-D46B-4559-A0DA-D0D84A2C0CF2}" sibTransId="{CE30B927-20C4-4D5D-92C7-D0DA7D015144}"/>
    <dgm:cxn modelId="{99A23DA1-2F35-41D7-BC13-1CF0BBACDF10}" type="presOf" srcId="{48AE28AA-9367-4BBD-9E5E-0D52372842EA}" destId="{4A76689C-B835-4686-A05B-2DA5EFD68C93}" srcOrd="0" destOrd="0" presId="urn:microsoft.com/office/officeart/2005/8/layout/hList2"/>
    <dgm:cxn modelId="{B2773807-6498-4F00-A584-52A870C8365A}" srcId="{DBC93D10-1E7D-4754-8BA8-35906E2ED4C3}" destId="{48AE28AA-9367-4BBD-9E5E-0D52372842EA}" srcOrd="1" destOrd="0" parTransId="{ADC89D44-0280-4F73-9A1A-F8AFB149B0AD}" sibTransId="{5E7FAE07-37DC-4874-B7A9-6CB5025BEEED}"/>
    <dgm:cxn modelId="{24CA90DC-A49A-4B86-9F19-86E6E3A5AD66}" srcId="{48AE28AA-9367-4BBD-9E5E-0D52372842EA}" destId="{7C21D990-C01A-4981-9FB5-762A3398BA7A}" srcOrd="2" destOrd="0" parTransId="{83111013-6CE1-472C-939A-299503827652}" sibTransId="{7FA689BC-9E3A-4C02-8C62-0EC3D99A34ED}"/>
    <dgm:cxn modelId="{22B2AE92-61F7-4C56-835C-A3F007D0AF0A}" srcId="{FA34F246-E08B-46D0-BBF3-D2FC49524520}" destId="{34D504CE-4ED3-45DD-AE41-EEF5F20CAD70}" srcOrd="1" destOrd="0" parTransId="{997DDC07-FEC7-4C8A-841F-8DAA5A1F162A}" sibTransId="{729C0B68-9F18-479F-A74D-99B09EE16B13}"/>
    <dgm:cxn modelId="{4F4E3163-634F-4791-B0DB-007D8A34D6CE}" type="presOf" srcId="{26AF5E25-9557-4650-A08C-059797E7FBF3}" destId="{ACBB0056-ADD1-459B-95EC-3D7E8EB1BD63}" srcOrd="0" destOrd="0" presId="urn:microsoft.com/office/officeart/2005/8/layout/hList2"/>
    <dgm:cxn modelId="{5E659FE1-3159-4238-B7F9-082BF7F887E0}" type="presOf" srcId="{A95500F5-80B7-4D51-8F5E-CE812C4A58B0}" destId="{9FB11640-81E2-4644-B017-5592C3BBB0B4}" srcOrd="0" destOrd="0" presId="urn:microsoft.com/office/officeart/2005/8/layout/hList2"/>
    <dgm:cxn modelId="{D42E33BA-415D-46A3-9ECB-51A6B731B83F}" srcId="{DBC93D10-1E7D-4754-8BA8-35906E2ED4C3}" destId="{A95500F5-80B7-4D51-8F5E-CE812C4A58B0}" srcOrd="2" destOrd="0" parTransId="{C612ACD6-5C58-4799-B315-5CE221D7469E}" sibTransId="{37DCB268-6E9D-4743-9AD9-F60452CBF0EA}"/>
    <dgm:cxn modelId="{C603FD87-BBB5-4AC8-B7DF-9C9F976E084D}" srcId="{A95500F5-80B7-4D51-8F5E-CE812C4A58B0}" destId="{79CB6482-CA9A-4549-84D6-4E947799B24D}" srcOrd="2" destOrd="0" parTransId="{56422FE1-6352-4896-AFEF-DA439195300B}" sibTransId="{40C5ED32-C08A-455E-8996-BF5DF33B3485}"/>
    <dgm:cxn modelId="{1DF11CB2-FAA6-44AD-A682-5FA145429439}" srcId="{A95500F5-80B7-4D51-8F5E-CE812C4A58B0}" destId="{817503E8-9F04-49B6-AC5C-F22459C59E82}" srcOrd="0" destOrd="0" parTransId="{0E6CC740-F263-41DB-BB91-00A5C4289D71}" sibTransId="{5AC66388-A594-4932-BB02-9E639431343D}"/>
    <dgm:cxn modelId="{5C11D232-F5A0-41D0-B64C-2210A32AC983}" type="presOf" srcId="{79CB6482-CA9A-4549-84D6-4E947799B24D}" destId="{7C8C6D8C-DEE6-49D9-A3C0-77FF78BD75F1}" srcOrd="0" destOrd="2" presId="urn:microsoft.com/office/officeart/2005/8/layout/hList2"/>
    <dgm:cxn modelId="{9D219F3E-8AA4-4BE6-93FC-E8B0D0D69BA1}" type="presOf" srcId="{817503E8-9F04-49B6-AC5C-F22459C59E82}" destId="{7C8C6D8C-DEE6-49D9-A3C0-77FF78BD75F1}" srcOrd="0" destOrd="0" presId="urn:microsoft.com/office/officeart/2005/8/layout/hList2"/>
    <dgm:cxn modelId="{60FA474F-7735-435A-8D2F-E1ED60D56AB1}" srcId="{DBC93D10-1E7D-4754-8BA8-35906E2ED4C3}" destId="{FA34F246-E08B-46D0-BBF3-D2FC49524520}" srcOrd="0" destOrd="0" parTransId="{7E6F4025-C4F4-428A-B306-35AC74CB4F41}" sibTransId="{C4356C3F-A93B-48F5-9810-C603C07BA6EE}"/>
    <dgm:cxn modelId="{D58284CF-E53A-456F-B5C9-FB716D7DCD20}" type="presParOf" srcId="{B69A5955-3BA0-4E4C-A3F4-12069AC88555}" destId="{8B5AB40A-63FD-4432-9BD8-0EBA9A23DA23}" srcOrd="0" destOrd="0" presId="urn:microsoft.com/office/officeart/2005/8/layout/hList2"/>
    <dgm:cxn modelId="{5632AC86-CD97-4D20-A312-B14D1BC55B54}" type="presParOf" srcId="{8B5AB40A-63FD-4432-9BD8-0EBA9A23DA23}" destId="{6002A897-6272-4EA7-87C8-FC976A46FFF0}" srcOrd="0" destOrd="0" presId="urn:microsoft.com/office/officeart/2005/8/layout/hList2"/>
    <dgm:cxn modelId="{00791573-75AD-48F4-B148-C76E6A7C4089}" type="presParOf" srcId="{8B5AB40A-63FD-4432-9BD8-0EBA9A23DA23}" destId="{ACBB0056-ADD1-459B-95EC-3D7E8EB1BD63}" srcOrd="1" destOrd="0" presId="urn:microsoft.com/office/officeart/2005/8/layout/hList2"/>
    <dgm:cxn modelId="{D7ACFF2D-A561-4786-A7BA-D70A71A45488}" type="presParOf" srcId="{8B5AB40A-63FD-4432-9BD8-0EBA9A23DA23}" destId="{BDA0222E-1B81-46B9-AD6B-944133C1C633}" srcOrd="2" destOrd="0" presId="urn:microsoft.com/office/officeart/2005/8/layout/hList2"/>
    <dgm:cxn modelId="{5407F4D8-A08F-4DAE-9966-AF67F7BB4D35}" type="presParOf" srcId="{B69A5955-3BA0-4E4C-A3F4-12069AC88555}" destId="{C6496717-3963-4F0B-9EFD-75532EC79AAA}" srcOrd="1" destOrd="0" presId="urn:microsoft.com/office/officeart/2005/8/layout/hList2"/>
    <dgm:cxn modelId="{97CFC9E6-A603-4B61-9BCE-C0DB5989014B}" type="presParOf" srcId="{B69A5955-3BA0-4E4C-A3F4-12069AC88555}" destId="{A3FCDA48-AA21-4446-BB2D-927A6FCC8262}" srcOrd="2" destOrd="0" presId="urn:microsoft.com/office/officeart/2005/8/layout/hList2"/>
    <dgm:cxn modelId="{C7E709CC-0296-428C-8A46-DF78294C9EFB}" type="presParOf" srcId="{A3FCDA48-AA21-4446-BB2D-927A6FCC8262}" destId="{90F3A9EB-CF7D-4013-8417-07393AF2891F}" srcOrd="0" destOrd="0" presId="urn:microsoft.com/office/officeart/2005/8/layout/hList2"/>
    <dgm:cxn modelId="{07B2F396-763F-45B0-8911-80A9B4B0753C}" type="presParOf" srcId="{A3FCDA48-AA21-4446-BB2D-927A6FCC8262}" destId="{EF68079D-270F-419C-B184-8D47C011C740}" srcOrd="1" destOrd="0" presId="urn:microsoft.com/office/officeart/2005/8/layout/hList2"/>
    <dgm:cxn modelId="{DEE6F28D-BFED-4451-A9AF-141D5748C00E}" type="presParOf" srcId="{A3FCDA48-AA21-4446-BB2D-927A6FCC8262}" destId="{4A76689C-B835-4686-A05B-2DA5EFD68C93}" srcOrd="2" destOrd="0" presId="urn:microsoft.com/office/officeart/2005/8/layout/hList2"/>
    <dgm:cxn modelId="{2352C3C0-AEEB-4C10-BCC6-A7697B9CC977}" type="presParOf" srcId="{B69A5955-3BA0-4E4C-A3F4-12069AC88555}" destId="{7830E3C1-07D2-4020-9FEB-3B7C3EEAA00B}" srcOrd="3" destOrd="0" presId="urn:microsoft.com/office/officeart/2005/8/layout/hList2"/>
    <dgm:cxn modelId="{11B46FC4-D0FE-435D-8153-84990B5404E5}" type="presParOf" srcId="{B69A5955-3BA0-4E4C-A3F4-12069AC88555}" destId="{35D66B2B-2E36-4566-A36A-332CE4F07762}" srcOrd="4" destOrd="0" presId="urn:microsoft.com/office/officeart/2005/8/layout/hList2"/>
    <dgm:cxn modelId="{57D9B1BF-DFB0-47A1-803A-679BE07A392A}" type="presParOf" srcId="{35D66B2B-2E36-4566-A36A-332CE4F07762}" destId="{F3AA2C61-F7DB-4FB2-8134-2199371DC86C}" srcOrd="0" destOrd="0" presId="urn:microsoft.com/office/officeart/2005/8/layout/hList2"/>
    <dgm:cxn modelId="{14313419-CD1F-474C-B5AD-A1C684B860DF}" type="presParOf" srcId="{35D66B2B-2E36-4566-A36A-332CE4F07762}" destId="{7C8C6D8C-DEE6-49D9-A3C0-77FF78BD75F1}" srcOrd="1" destOrd="0" presId="urn:microsoft.com/office/officeart/2005/8/layout/hList2"/>
    <dgm:cxn modelId="{24FE3A00-343B-4157-A897-305A701ED4AF}" type="presParOf" srcId="{35D66B2B-2E36-4566-A36A-332CE4F07762}" destId="{9FB11640-81E2-4644-B017-5592C3BBB0B4}" srcOrd="2" destOrd="0" presId="urn:microsoft.com/office/officeart/2005/8/layout/h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A0222E-1B81-46B9-AD6B-944133C1C633}">
      <dsp:nvSpPr>
        <dsp:cNvPr id="0" name=""/>
        <dsp:cNvSpPr/>
      </dsp:nvSpPr>
      <dsp:spPr>
        <a:xfrm rot="16200000">
          <a:off x="-1447544" y="2404147"/>
          <a:ext cx="3530251" cy="3555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13560" bIns="0" numCol="1" spcCol="1270" anchor="t" anchorCtr="0">
          <a:noAutofit/>
        </a:bodyPr>
        <a:lstStyle/>
        <a:p>
          <a:pPr lvl="0" algn="r" defTabSz="1111250">
            <a:lnSpc>
              <a:spcPct val="90000"/>
            </a:lnSpc>
            <a:spcBef>
              <a:spcPct val="0"/>
            </a:spcBef>
            <a:spcAft>
              <a:spcPct val="35000"/>
            </a:spcAft>
          </a:pPr>
          <a:endParaRPr lang="es-ES" sz="2500" kern="1200" dirty="0"/>
        </a:p>
      </dsp:txBody>
      <dsp:txXfrm>
        <a:off x="-1447544" y="2404147"/>
        <a:ext cx="3530251" cy="355532"/>
      </dsp:txXfrm>
    </dsp:sp>
    <dsp:sp modelId="{ACBB0056-ADD1-459B-95EC-3D7E8EB1BD63}">
      <dsp:nvSpPr>
        <dsp:cNvPr id="0" name=""/>
        <dsp:cNvSpPr/>
      </dsp:nvSpPr>
      <dsp:spPr>
        <a:xfrm>
          <a:off x="331404" y="816787"/>
          <a:ext cx="2098814" cy="3530251"/>
        </a:xfrm>
        <a:prstGeom prst="rect">
          <a:avLst/>
        </a:prstGeom>
        <a:solidFill>
          <a:schemeClr val="accent3">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313560" rIns="170688" bIns="170688" numCol="1" spcCol="1270" anchor="t" anchorCtr="0">
          <a:noAutofit/>
        </a:bodyPr>
        <a:lstStyle/>
        <a:p>
          <a:pPr marL="228600" lvl="1" indent="-228600" algn="l" defTabSz="1022350">
            <a:lnSpc>
              <a:spcPct val="90000"/>
            </a:lnSpc>
            <a:spcBef>
              <a:spcPct val="0"/>
            </a:spcBef>
            <a:spcAft>
              <a:spcPct val="15000"/>
            </a:spcAft>
            <a:buChar char="••"/>
          </a:pPr>
          <a:endParaRPr lang="es-ES" sz="2300" kern="1200" dirty="0">
            <a:solidFill>
              <a:schemeClr val="accent3">
                <a:lumMod val="20000"/>
                <a:lumOff val="80000"/>
              </a:schemeClr>
            </a:solidFill>
          </a:endParaRPr>
        </a:p>
        <a:p>
          <a:pPr marL="228600" lvl="1" indent="-228600" algn="l" defTabSz="1066800">
            <a:lnSpc>
              <a:spcPct val="90000"/>
            </a:lnSpc>
            <a:spcBef>
              <a:spcPct val="0"/>
            </a:spcBef>
            <a:spcAft>
              <a:spcPct val="15000"/>
            </a:spcAft>
            <a:buChar char="••"/>
          </a:pPr>
          <a:r>
            <a:rPr lang="es-ES" sz="2400" b="0" kern="1200" dirty="0" smtClean="0">
              <a:solidFill>
                <a:schemeClr val="tx1"/>
              </a:solidFill>
            </a:rPr>
            <a:t>Triangulo de evaluación pediátrico </a:t>
          </a:r>
          <a:r>
            <a:rPr lang="es-ES" sz="2400" b="1" kern="1200" dirty="0" smtClean="0">
              <a:solidFill>
                <a:schemeClr val="tx1"/>
              </a:solidFill>
            </a:rPr>
            <a:t>(TEP)</a:t>
          </a:r>
          <a:endParaRPr lang="es-ES" sz="2400" b="1" kern="1200" dirty="0">
            <a:solidFill>
              <a:schemeClr val="tx1"/>
            </a:solidFill>
          </a:endParaRPr>
        </a:p>
      </dsp:txBody>
      <dsp:txXfrm>
        <a:off x="331404" y="816787"/>
        <a:ext cx="2098814" cy="3530251"/>
      </dsp:txXfrm>
    </dsp:sp>
    <dsp:sp modelId="{6002A897-6272-4EA7-87C8-FC976A46FFF0}">
      <dsp:nvSpPr>
        <dsp:cNvPr id="0" name=""/>
        <dsp:cNvSpPr/>
      </dsp:nvSpPr>
      <dsp:spPr>
        <a:xfrm>
          <a:off x="-37555" y="178924"/>
          <a:ext cx="1065807" cy="1048186"/>
        </a:xfrm>
        <a:prstGeom prst="rect">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A76689C-B835-4686-A05B-2DA5EFD68C93}">
      <dsp:nvSpPr>
        <dsp:cNvPr id="0" name=""/>
        <dsp:cNvSpPr/>
      </dsp:nvSpPr>
      <dsp:spPr>
        <a:xfrm rot="16200000">
          <a:off x="1439147" y="2358706"/>
          <a:ext cx="3530251" cy="3555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13560" bIns="0" numCol="1" spcCol="1270" anchor="t" anchorCtr="0">
          <a:noAutofit/>
        </a:bodyPr>
        <a:lstStyle/>
        <a:p>
          <a:pPr lvl="0" algn="r" defTabSz="1111250">
            <a:lnSpc>
              <a:spcPct val="90000"/>
            </a:lnSpc>
            <a:spcBef>
              <a:spcPct val="0"/>
            </a:spcBef>
            <a:spcAft>
              <a:spcPct val="35000"/>
            </a:spcAft>
          </a:pPr>
          <a:endParaRPr lang="es-ES" sz="2500" kern="1200"/>
        </a:p>
      </dsp:txBody>
      <dsp:txXfrm>
        <a:off x="1439147" y="2358706"/>
        <a:ext cx="3530251" cy="355532"/>
      </dsp:txXfrm>
    </dsp:sp>
    <dsp:sp modelId="{EF68079D-270F-419C-B184-8D47C011C740}">
      <dsp:nvSpPr>
        <dsp:cNvPr id="0" name=""/>
        <dsp:cNvSpPr/>
      </dsp:nvSpPr>
      <dsp:spPr>
        <a:xfrm>
          <a:off x="3230137" y="771347"/>
          <a:ext cx="2074729" cy="3530251"/>
        </a:xfrm>
        <a:prstGeom prst="rect">
          <a:avLst/>
        </a:prstGeom>
        <a:solidFill>
          <a:schemeClr val="accent3">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313560" rIns="199136" bIns="199136" numCol="1" spcCol="1270" anchor="t" anchorCtr="0">
          <a:noAutofit/>
        </a:bodyPr>
        <a:lstStyle/>
        <a:p>
          <a:pPr marL="285750" lvl="1" indent="-285750" algn="l" defTabSz="1244600">
            <a:lnSpc>
              <a:spcPct val="90000"/>
            </a:lnSpc>
            <a:spcBef>
              <a:spcPct val="0"/>
            </a:spcBef>
            <a:spcAft>
              <a:spcPct val="15000"/>
            </a:spcAft>
            <a:buChar char="••"/>
          </a:pPr>
          <a:endParaRPr lang="es-ES" sz="2800" kern="1200" dirty="0">
            <a:solidFill>
              <a:schemeClr val="tx1"/>
            </a:solidFill>
          </a:endParaRPr>
        </a:p>
        <a:p>
          <a:pPr marL="285750" lvl="1" indent="-285750" algn="l" defTabSz="1244600">
            <a:lnSpc>
              <a:spcPct val="90000"/>
            </a:lnSpc>
            <a:spcBef>
              <a:spcPct val="0"/>
            </a:spcBef>
            <a:spcAft>
              <a:spcPct val="15000"/>
            </a:spcAft>
            <a:buChar char="••"/>
          </a:pPr>
          <a:endParaRPr lang="es-ES" sz="2800" kern="1200" dirty="0">
            <a:solidFill>
              <a:schemeClr val="tx1"/>
            </a:solidFill>
          </a:endParaRPr>
        </a:p>
        <a:p>
          <a:pPr marL="228600" lvl="1" indent="-228600" algn="l" defTabSz="1066800">
            <a:lnSpc>
              <a:spcPct val="90000"/>
            </a:lnSpc>
            <a:spcBef>
              <a:spcPct val="0"/>
            </a:spcBef>
            <a:spcAft>
              <a:spcPct val="15000"/>
            </a:spcAft>
            <a:buChar char="••"/>
          </a:pPr>
          <a:r>
            <a:rPr lang="es-ES" sz="2400" kern="1200" dirty="0" smtClean="0">
              <a:solidFill>
                <a:schemeClr val="tx1"/>
              </a:solidFill>
            </a:rPr>
            <a:t>Elementos de </a:t>
          </a:r>
          <a:r>
            <a:rPr lang="es-ES" sz="2400" b="1" kern="1200" dirty="0" smtClean="0">
              <a:solidFill>
                <a:schemeClr val="tx1"/>
              </a:solidFill>
            </a:rPr>
            <a:t>SRIS</a:t>
          </a:r>
          <a:endParaRPr lang="es-ES" sz="2400" b="1" kern="1200" dirty="0">
            <a:solidFill>
              <a:schemeClr val="tx1"/>
            </a:solidFill>
          </a:endParaRPr>
        </a:p>
      </dsp:txBody>
      <dsp:txXfrm>
        <a:off x="3230137" y="771347"/>
        <a:ext cx="2074729" cy="3530251"/>
      </dsp:txXfrm>
    </dsp:sp>
    <dsp:sp modelId="{90F3A9EB-CF7D-4013-8417-07393AF2891F}">
      <dsp:nvSpPr>
        <dsp:cNvPr id="0" name=""/>
        <dsp:cNvSpPr/>
      </dsp:nvSpPr>
      <dsp:spPr>
        <a:xfrm>
          <a:off x="2765610" y="158310"/>
          <a:ext cx="987454" cy="957305"/>
        </a:xfrm>
        <a:prstGeom prst="rect">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FB11640-81E2-4644-B017-5592C3BBB0B4}">
      <dsp:nvSpPr>
        <dsp:cNvPr id="0" name=""/>
        <dsp:cNvSpPr/>
      </dsp:nvSpPr>
      <dsp:spPr>
        <a:xfrm rot="16200000">
          <a:off x="4392891" y="2335881"/>
          <a:ext cx="3530251" cy="3555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13560" bIns="0" numCol="1" spcCol="1270" anchor="t" anchorCtr="0">
          <a:noAutofit/>
        </a:bodyPr>
        <a:lstStyle/>
        <a:p>
          <a:pPr lvl="0" algn="r" defTabSz="1111250">
            <a:lnSpc>
              <a:spcPct val="90000"/>
            </a:lnSpc>
            <a:spcBef>
              <a:spcPct val="0"/>
            </a:spcBef>
            <a:spcAft>
              <a:spcPct val="35000"/>
            </a:spcAft>
          </a:pPr>
          <a:endParaRPr lang="es-ES" sz="2500" kern="1200"/>
        </a:p>
      </dsp:txBody>
      <dsp:txXfrm>
        <a:off x="4392891" y="2335881"/>
        <a:ext cx="3530251" cy="355532"/>
      </dsp:txXfrm>
    </dsp:sp>
    <dsp:sp modelId="{7C8C6D8C-DEE6-49D9-A3C0-77FF78BD75F1}">
      <dsp:nvSpPr>
        <dsp:cNvPr id="0" name=""/>
        <dsp:cNvSpPr/>
      </dsp:nvSpPr>
      <dsp:spPr>
        <a:xfrm>
          <a:off x="6175336" y="752087"/>
          <a:ext cx="2091819" cy="3523120"/>
        </a:xfrm>
        <a:prstGeom prst="rect">
          <a:avLst/>
        </a:prstGeom>
        <a:solidFill>
          <a:schemeClr val="accent3">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313560" rIns="128016" bIns="128016" numCol="1" spcCol="1270" anchor="t" anchorCtr="0">
          <a:noAutofit/>
        </a:bodyPr>
        <a:lstStyle/>
        <a:p>
          <a:pPr marL="171450" lvl="1" indent="-171450" algn="ctr" defTabSz="800100">
            <a:lnSpc>
              <a:spcPct val="90000"/>
            </a:lnSpc>
            <a:spcBef>
              <a:spcPct val="0"/>
            </a:spcBef>
            <a:spcAft>
              <a:spcPct val="15000"/>
            </a:spcAft>
            <a:buChar char="••"/>
          </a:pPr>
          <a:r>
            <a:rPr lang="es-ES" sz="1800" kern="1200" dirty="0" smtClean="0">
              <a:solidFill>
                <a:schemeClr val="tx1"/>
              </a:solidFill>
            </a:rPr>
            <a:t>Aplicar escala  para rápida evaluación secuencial de la insuficiencia orgánica:  </a:t>
          </a:r>
          <a:r>
            <a:rPr lang="es-ES" sz="1800" kern="1200" dirty="0" err="1" smtClean="0">
              <a:solidFill>
                <a:schemeClr val="tx1"/>
              </a:solidFill>
            </a:rPr>
            <a:t>LqSOFA</a:t>
          </a:r>
          <a:r>
            <a:rPr lang="es-ES" sz="1800" kern="1200" dirty="0" smtClean="0">
              <a:solidFill>
                <a:schemeClr val="tx1"/>
              </a:solidFill>
            </a:rPr>
            <a:t>  , define posibilidad de ingreso en área de atención al grave</a:t>
          </a:r>
          <a:endParaRPr lang="es-ES" sz="1800" b="1" kern="1200" dirty="0">
            <a:solidFill>
              <a:schemeClr val="tx1"/>
            </a:solidFill>
          </a:endParaRPr>
        </a:p>
        <a:p>
          <a:pPr marL="171450" lvl="1" indent="-171450" algn="ctr" defTabSz="800100">
            <a:lnSpc>
              <a:spcPct val="90000"/>
            </a:lnSpc>
            <a:spcBef>
              <a:spcPct val="0"/>
            </a:spcBef>
            <a:spcAft>
              <a:spcPct val="15000"/>
            </a:spcAft>
            <a:buChar char="••"/>
          </a:pPr>
          <a:r>
            <a:rPr lang="es-ES" sz="1800" kern="1200" dirty="0" smtClean="0">
              <a:solidFill>
                <a:schemeClr val="tx1"/>
              </a:solidFill>
            </a:rPr>
            <a:t> </a:t>
          </a:r>
          <a:r>
            <a:rPr lang="es-ES" sz="2000" b="1" kern="1200" dirty="0" err="1" smtClean="0">
              <a:solidFill>
                <a:schemeClr val="tx1"/>
              </a:solidFill>
            </a:rPr>
            <a:t>Lq</a:t>
          </a:r>
          <a:r>
            <a:rPr lang="es-ES" sz="2000" b="1" kern="1200" dirty="0" smtClean="0">
              <a:solidFill>
                <a:schemeClr val="tx1"/>
              </a:solidFill>
            </a:rPr>
            <a:t> SOFA ≥ 2</a:t>
          </a:r>
          <a:endParaRPr lang="es-ES" sz="2000" b="1" kern="1200" dirty="0">
            <a:solidFill>
              <a:schemeClr val="tx1"/>
            </a:solidFill>
          </a:endParaRPr>
        </a:p>
        <a:p>
          <a:pPr marL="171450" lvl="1" indent="-171450" algn="l" defTabSz="800100">
            <a:lnSpc>
              <a:spcPct val="90000"/>
            </a:lnSpc>
            <a:spcBef>
              <a:spcPct val="0"/>
            </a:spcBef>
            <a:spcAft>
              <a:spcPct val="15000"/>
            </a:spcAft>
            <a:buChar char="••"/>
          </a:pPr>
          <a:endParaRPr lang="es-ES" sz="1800" kern="1200" dirty="0">
            <a:solidFill>
              <a:schemeClr val="accent3">
                <a:lumMod val="20000"/>
                <a:lumOff val="80000"/>
              </a:schemeClr>
            </a:solidFill>
          </a:endParaRPr>
        </a:p>
      </dsp:txBody>
      <dsp:txXfrm>
        <a:off x="6175336" y="752087"/>
        <a:ext cx="2091819" cy="3523120"/>
      </dsp:txXfrm>
    </dsp:sp>
    <dsp:sp modelId="{F3AA2C61-F7DB-4FB2-8134-2199371DC86C}">
      <dsp:nvSpPr>
        <dsp:cNvPr id="0" name=""/>
        <dsp:cNvSpPr/>
      </dsp:nvSpPr>
      <dsp:spPr>
        <a:xfrm>
          <a:off x="5762960" y="178924"/>
          <a:ext cx="1145645" cy="911655"/>
        </a:xfrm>
        <a:prstGeom prst="rect">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06F156F1-52FD-4004-A8CE-583EF179BCAF}" type="datetimeFigureOut">
              <a:rPr lang="es-ES" smtClean="0"/>
              <a:t>18/12/2025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D4EA5714-FF43-4464-9B8D-8C72DD6F8601}" type="slidenum">
              <a:rPr lang="es-ES" smtClean="0"/>
              <a:t>‹Nº›</a:t>
            </a:fld>
            <a:endParaRPr lang="es-ES"/>
          </a:p>
        </p:txBody>
      </p:sp>
    </p:spTree>
    <p:extLst>
      <p:ext uri="{BB962C8B-B14F-4D97-AF65-F5344CB8AC3E}">
        <p14:creationId xmlns:p14="http://schemas.microsoft.com/office/powerpoint/2010/main" val="30288064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06F156F1-52FD-4004-A8CE-583EF179BCAF}" type="datetimeFigureOut">
              <a:rPr lang="es-ES" smtClean="0"/>
              <a:t>18/12/2025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D4EA5714-FF43-4464-9B8D-8C72DD6F8601}" type="slidenum">
              <a:rPr lang="es-ES" smtClean="0"/>
              <a:t>‹Nº›</a:t>
            </a:fld>
            <a:endParaRPr lang="es-ES"/>
          </a:p>
        </p:txBody>
      </p:sp>
    </p:spTree>
    <p:extLst>
      <p:ext uri="{BB962C8B-B14F-4D97-AF65-F5344CB8AC3E}">
        <p14:creationId xmlns:p14="http://schemas.microsoft.com/office/powerpoint/2010/main" val="595072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06F156F1-52FD-4004-A8CE-583EF179BCAF}" type="datetimeFigureOut">
              <a:rPr lang="es-ES" smtClean="0"/>
              <a:t>18/12/2025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D4EA5714-FF43-4464-9B8D-8C72DD6F8601}" type="slidenum">
              <a:rPr lang="es-ES" smtClean="0"/>
              <a:t>‹Nº›</a:t>
            </a:fld>
            <a:endParaRPr lang="es-ES"/>
          </a:p>
        </p:txBody>
      </p:sp>
    </p:spTree>
    <p:extLst>
      <p:ext uri="{BB962C8B-B14F-4D97-AF65-F5344CB8AC3E}">
        <p14:creationId xmlns:p14="http://schemas.microsoft.com/office/powerpoint/2010/main" val="12255183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06F156F1-52FD-4004-A8CE-583EF179BCAF}" type="datetimeFigureOut">
              <a:rPr lang="es-ES" smtClean="0"/>
              <a:t>18/12/2025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D4EA5714-FF43-4464-9B8D-8C72DD6F8601}" type="slidenum">
              <a:rPr lang="es-ES" smtClean="0"/>
              <a:t>‹Nº›</a:t>
            </a:fld>
            <a:endParaRPr lang="es-ES"/>
          </a:p>
        </p:txBody>
      </p:sp>
    </p:spTree>
    <p:extLst>
      <p:ext uri="{BB962C8B-B14F-4D97-AF65-F5344CB8AC3E}">
        <p14:creationId xmlns:p14="http://schemas.microsoft.com/office/powerpoint/2010/main" val="4109559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06F156F1-52FD-4004-A8CE-583EF179BCAF}" type="datetimeFigureOut">
              <a:rPr lang="es-ES" smtClean="0"/>
              <a:t>18/12/2025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D4EA5714-FF43-4464-9B8D-8C72DD6F8601}" type="slidenum">
              <a:rPr lang="es-ES" smtClean="0"/>
              <a:t>‹Nº›</a:t>
            </a:fld>
            <a:endParaRPr lang="es-ES"/>
          </a:p>
        </p:txBody>
      </p:sp>
    </p:spTree>
    <p:extLst>
      <p:ext uri="{BB962C8B-B14F-4D97-AF65-F5344CB8AC3E}">
        <p14:creationId xmlns:p14="http://schemas.microsoft.com/office/powerpoint/2010/main" val="22287931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06F156F1-52FD-4004-A8CE-583EF179BCAF}" type="datetimeFigureOut">
              <a:rPr lang="es-ES" smtClean="0"/>
              <a:t>18/12/2025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D4EA5714-FF43-4464-9B8D-8C72DD6F8601}" type="slidenum">
              <a:rPr lang="es-ES" smtClean="0"/>
              <a:t>‹Nº›</a:t>
            </a:fld>
            <a:endParaRPr lang="es-ES"/>
          </a:p>
        </p:txBody>
      </p:sp>
    </p:spTree>
    <p:extLst>
      <p:ext uri="{BB962C8B-B14F-4D97-AF65-F5344CB8AC3E}">
        <p14:creationId xmlns:p14="http://schemas.microsoft.com/office/powerpoint/2010/main" val="30054233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06F156F1-52FD-4004-A8CE-583EF179BCAF}" type="datetimeFigureOut">
              <a:rPr lang="es-ES" smtClean="0"/>
              <a:t>18/12/2025</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D4EA5714-FF43-4464-9B8D-8C72DD6F8601}" type="slidenum">
              <a:rPr lang="es-ES" smtClean="0"/>
              <a:t>‹Nº›</a:t>
            </a:fld>
            <a:endParaRPr lang="es-ES"/>
          </a:p>
        </p:txBody>
      </p:sp>
    </p:spTree>
    <p:extLst>
      <p:ext uri="{BB962C8B-B14F-4D97-AF65-F5344CB8AC3E}">
        <p14:creationId xmlns:p14="http://schemas.microsoft.com/office/powerpoint/2010/main" val="39783666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06F156F1-52FD-4004-A8CE-583EF179BCAF}" type="datetimeFigureOut">
              <a:rPr lang="es-ES" smtClean="0"/>
              <a:t>18/12/2025</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D4EA5714-FF43-4464-9B8D-8C72DD6F8601}" type="slidenum">
              <a:rPr lang="es-ES" smtClean="0"/>
              <a:t>‹Nº›</a:t>
            </a:fld>
            <a:endParaRPr lang="es-ES"/>
          </a:p>
        </p:txBody>
      </p:sp>
    </p:spTree>
    <p:extLst>
      <p:ext uri="{BB962C8B-B14F-4D97-AF65-F5344CB8AC3E}">
        <p14:creationId xmlns:p14="http://schemas.microsoft.com/office/powerpoint/2010/main" val="9542288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06F156F1-52FD-4004-A8CE-583EF179BCAF}" type="datetimeFigureOut">
              <a:rPr lang="es-ES" smtClean="0"/>
              <a:t>18/12/2025</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D4EA5714-FF43-4464-9B8D-8C72DD6F8601}" type="slidenum">
              <a:rPr lang="es-ES" smtClean="0"/>
              <a:t>‹Nº›</a:t>
            </a:fld>
            <a:endParaRPr lang="es-ES"/>
          </a:p>
        </p:txBody>
      </p:sp>
    </p:spTree>
    <p:extLst>
      <p:ext uri="{BB962C8B-B14F-4D97-AF65-F5344CB8AC3E}">
        <p14:creationId xmlns:p14="http://schemas.microsoft.com/office/powerpoint/2010/main" val="2056448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06F156F1-52FD-4004-A8CE-583EF179BCAF}" type="datetimeFigureOut">
              <a:rPr lang="es-ES" smtClean="0"/>
              <a:t>18/12/2025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D4EA5714-FF43-4464-9B8D-8C72DD6F8601}" type="slidenum">
              <a:rPr lang="es-ES" smtClean="0"/>
              <a:t>‹Nº›</a:t>
            </a:fld>
            <a:endParaRPr lang="es-ES"/>
          </a:p>
        </p:txBody>
      </p:sp>
    </p:spTree>
    <p:extLst>
      <p:ext uri="{BB962C8B-B14F-4D97-AF65-F5344CB8AC3E}">
        <p14:creationId xmlns:p14="http://schemas.microsoft.com/office/powerpoint/2010/main" val="16523136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06F156F1-52FD-4004-A8CE-583EF179BCAF}" type="datetimeFigureOut">
              <a:rPr lang="es-ES" smtClean="0"/>
              <a:t>18/12/2025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D4EA5714-FF43-4464-9B8D-8C72DD6F8601}" type="slidenum">
              <a:rPr lang="es-ES" smtClean="0"/>
              <a:t>‹Nº›</a:t>
            </a:fld>
            <a:endParaRPr lang="es-ES"/>
          </a:p>
        </p:txBody>
      </p:sp>
    </p:spTree>
    <p:extLst>
      <p:ext uri="{BB962C8B-B14F-4D97-AF65-F5344CB8AC3E}">
        <p14:creationId xmlns:p14="http://schemas.microsoft.com/office/powerpoint/2010/main" val="3089507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F156F1-52FD-4004-A8CE-583EF179BCAF}" type="datetimeFigureOut">
              <a:rPr lang="es-ES" smtClean="0"/>
              <a:t>18/12/2025</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EA5714-FF43-4464-9B8D-8C72DD6F8601}" type="slidenum">
              <a:rPr lang="es-ES" smtClean="0"/>
              <a:t>‹Nº›</a:t>
            </a:fld>
            <a:endParaRPr lang="es-ES"/>
          </a:p>
        </p:txBody>
      </p:sp>
    </p:spTree>
    <p:extLst>
      <p:ext uri="{BB962C8B-B14F-4D97-AF65-F5344CB8AC3E}">
        <p14:creationId xmlns:p14="http://schemas.microsoft.com/office/powerpoint/2010/main" val="23702676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11560" y="983492"/>
            <a:ext cx="7704856" cy="2808312"/>
          </a:xfrm>
        </p:spPr>
        <p:txBody>
          <a:bodyPr>
            <a:normAutofit/>
          </a:bodyPr>
          <a:lstStyle/>
          <a:p>
            <a:r>
              <a:rPr lang="es-ES" sz="3200" b="1" dirty="0" smtClean="0"/>
              <a:t/>
            </a:r>
            <a:br>
              <a:rPr lang="es-ES" sz="3200" b="1" dirty="0" smtClean="0"/>
            </a:br>
            <a:r>
              <a:rPr lang="es-ES" sz="3600" b="1" dirty="0" smtClean="0"/>
              <a:t>Fiebre  </a:t>
            </a:r>
            <a:r>
              <a:rPr lang="es-ES" sz="3600" b="1" dirty="0"/>
              <a:t>Chikungunya en pacientes </a:t>
            </a:r>
            <a:r>
              <a:rPr lang="es-ES" sz="3600" b="1" dirty="0" smtClean="0"/>
              <a:t>pediátricos</a:t>
            </a:r>
            <a:r>
              <a:rPr lang="es-ES" sz="3600" dirty="0" smtClean="0"/>
              <a:t>. </a:t>
            </a:r>
            <a:endParaRPr lang="es-ES" sz="3600" dirty="0"/>
          </a:p>
        </p:txBody>
      </p:sp>
      <p:sp>
        <p:nvSpPr>
          <p:cNvPr id="3" name="2 Subtítulo"/>
          <p:cNvSpPr>
            <a:spLocks noGrp="1"/>
          </p:cNvSpPr>
          <p:nvPr>
            <p:ph type="subTitle" idx="1"/>
          </p:nvPr>
        </p:nvSpPr>
        <p:spPr>
          <a:xfrm>
            <a:off x="1187408" y="3573016"/>
            <a:ext cx="6400800" cy="1752600"/>
          </a:xfrm>
        </p:spPr>
        <p:txBody>
          <a:bodyPr/>
          <a:lstStyle/>
          <a:p>
            <a:r>
              <a:rPr lang="es-ES" dirty="0" smtClean="0">
                <a:solidFill>
                  <a:schemeClr val="tx1"/>
                </a:solidFill>
              </a:rPr>
              <a:t>Grupo Nacional de Medicina Intensiva y Emergencia </a:t>
            </a:r>
            <a:r>
              <a:rPr lang="es-ES" dirty="0" smtClean="0">
                <a:solidFill>
                  <a:schemeClr val="tx1"/>
                </a:solidFill>
              </a:rPr>
              <a:t>Pediátrica</a:t>
            </a:r>
            <a:endParaRPr lang="es-ES" dirty="0" smtClean="0">
              <a:solidFill>
                <a:schemeClr val="tx1"/>
              </a:solidFill>
            </a:endParaRPr>
          </a:p>
          <a:p>
            <a:r>
              <a:rPr lang="es-ES" dirty="0" smtClean="0">
                <a:solidFill>
                  <a:schemeClr val="tx1"/>
                </a:solidFill>
              </a:rPr>
              <a:t>2025</a:t>
            </a:r>
          </a:p>
          <a:p>
            <a:endParaRPr lang="es-ES" dirty="0" smtClean="0">
              <a:solidFill>
                <a:schemeClr val="tx1"/>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2544" y="-114047"/>
            <a:ext cx="2725336" cy="20139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3848" y="5301208"/>
            <a:ext cx="2412112" cy="1565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6804247" cy="1772815"/>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389331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Marcador de contenido 7"/>
          <p:cNvPicPr>
            <a:picLocks noChangeAspect="1"/>
          </p:cNvPicPr>
          <p:nvPr/>
        </p:nvPicPr>
        <p:blipFill rotWithShape="1">
          <a:blip r:embed="rId2">
            <a:extLst>
              <a:ext uri="{28A0092B-C50C-407E-A947-70E740481C1C}">
                <a14:useLocalDpi xmlns:a14="http://schemas.microsoft.com/office/drawing/2010/main" val="0"/>
              </a:ext>
            </a:extLst>
          </a:blip>
          <a:srcRect l="12515" t="58539" r="51954" b="12170"/>
          <a:stretch/>
        </p:blipFill>
        <p:spPr bwMode="auto">
          <a:xfrm>
            <a:off x="4427988" y="194166"/>
            <a:ext cx="4540303" cy="3706594"/>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2398" y="4365112"/>
            <a:ext cx="7282598" cy="2265947"/>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8" name="Grupo 1">
            <a:extLst>
              <a:ext uri="{FF2B5EF4-FFF2-40B4-BE49-F238E27FC236}">
                <a16:creationId xmlns:a16="http://schemas.microsoft.com/office/drawing/2014/main" id="{B2E81D1A-E3EA-4E91-8C7B-E32C947FC714}"/>
              </a:ext>
            </a:extLst>
          </p:cNvPr>
          <p:cNvGrpSpPr/>
          <p:nvPr/>
        </p:nvGrpSpPr>
        <p:grpSpPr>
          <a:xfrm>
            <a:off x="246477" y="200057"/>
            <a:ext cx="4082460" cy="3700705"/>
            <a:chOff x="1248064" y="758016"/>
            <a:chExt cx="6810233" cy="4155178"/>
          </a:xfrm>
          <a:scene3d>
            <a:camera prst="orthographicFront">
              <a:rot lat="0" lon="0" rev="0"/>
            </a:camera>
            <a:lightRig rig="balanced" dir="t">
              <a:rot lat="0" lon="0" rev="8700000"/>
            </a:lightRig>
          </a:scene3d>
        </p:grpSpPr>
        <p:pic>
          <p:nvPicPr>
            <p:cNvPr id="9" name="8 Imagen" descr="C:\Users\Alvaro\Desktop\Nueva carpeta\Screenshot_20230412-210123_Gallery.jpg"/>
            <p:cNvPicPr/>
            <p:nvPr/>
          </p:nvPicPr>
          <p:blipFill rotWithShape="1">
            <a:blip r:embed="rId4">
              <a:extLst>
                <a:ext uri="{28A0092B-C50C-407E-A947-70E740481C1C}">
                  <a14:useLocalDpi xmlns:a14="http://schemas.microsoft.com/office/drawing/2010/main" val="0"/>
                </a:ext>
              </a:extLst>
            </a:blip>
            <a:srcRect l="17766" r="17936"/>
            <a:stretch/>
          </p:blipFill>
          <p:spPr bwMode="auto">
            <a:xfrm>
              <a:off x="1248064" y="758016"/>
              <a:ext cx="6810233" cy="4155178"/>
            </a:xfrm>
            <a:prstGeom prst="rect">
              <a:avLst/>
            </a:prstGeom>
            <a:noFill/>
            <a:ln>
              <a:noFill/>
            </a:ln>
            <a:effectLst>
              <a:outerShdw blurRad="44450" dist="27940" dir="5400000" algn="ctr">
                <a:srgbClr val="000000">
                  <a:alpha val="32000"/>
                </a:srgbClr>
              </a:outerShdw>
            </a:effectLst>
            <a:sp3d>
              <a:bevelT w="190500" h="38100"/>
            </a:sp3d>
            <a:extLst>
              <a:ext uri="{53640926-AAD7-44D8-BBD7-CCE9431645EC}">
                <a14:shadowObscured xmlns:a14="http://schemas.microsoft.com/office/drawing/2010/main"/>
              </a:ext>
            </a:extLst>
          </p:spPr>
        </p:pic>
        <p:sp>
          <p:nvSpPr>
            <p:cNvPr id="10" name="9 Elipse"/>
            <p:cNvSpPr/>
            <p:nvPr/>
          </p:nvSpPr>
          <p:spPr>
            <a:xfrm>
              <a:off x="1405719" y="4053384"/>
              <a:ext cx="914400" cy="859810"/>
            </a:xfrm>
            <a:prstGeom prst="ellipse">
              <a:avLst/>
            </a:prstGeom>
            <a:solidFill>
              <a:schemeClr val="bg1"/>
            </a:solidFill>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11" name="10 CuadroTexto"/>
          <p:cNvSpPr txBox="1"/>
          <p:nvPr/>
        </p:nvSpPr>
        <p:spPr>
          <a:xfrm>
            <a:off x="1907707" y="0"/>
            <a:ext cx="572593" cy="400110"/>
          </a:xfrm>
          <a:prstGeom prst="rect">
            <a:avLst/>
          </a:prstGeom>
          <a:noFill/>
        </p:spPr>
        <p:txBody>
          <a:bodyPr wrap="none" rtlCol="0">
            <a:spAutoFit/>
          </a:bodyPr>
          <a:lstStyle/>
          <a:p>
            <a:r>
              <a:rPr lang="es-ES" sz="2000" b="1" dirty="0" smtClean="0"/>
              <a:t>TEP</a:t>
            </a:r>
            <a:endParaRPr lang="es-ES" sz="2000" b="1" dirty="0"/>
          </a:p>
        </p:txBody>
      </p:sp>
      <p:sp>
        <p:nvSpPr>
          <p:cNvPr id="12" name="11 CuadroTexto"/>
          <p:cNvSpPr txBox="1"/>
          <p:nvPr/>
        </p:nvSpPr>
        <p:spPr>
          <a:xfrm>
            <a:off x="1143267" y="4252186"/>
            <a:ext cx="1212383" cy="461665"/>
          </a:xfrm>
          <a:prstGeom prst="rect">
            <a:avLst/>
          </a:prstGeom>
          <a:noFill/>
        </p:spPr>
        <p:txBody>
          <a:bodyPr wrap="none" rtlCol="0">
            <a:spAutoFit/>
          </a:bodyPr>
          <a:lstStyle/>
          <a:p>
            <a:r>
              <a:rPr lang="es-ES" sz="2400" b="1" dirty="0" err="1" smtClean="0"/>
              <a:t>LqSOFA</a:t>
            </a:r>
            <a:r>
              <a:rPr lang="es-ES" sz="2400" b="1" dirty="0" smtClean="0"/>
              <a:t> </a:t>
            </a:r>
            <a:endParaRPr lang="es-ES" sz="2400" b="1" dirty="0"/>
          </a:p>
        </p:txBody>
      </p:sp>
    </p:spTree>
    <p:extLst>
      <p:ext uri="{BB962C8B-B14F-4D97-AF65-F5344CB8AC3E}">
        <p14:creationId xmlns:p14="http://schemas.microsoft.com/office/powerpoint/2010/main" val="2624184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sz="3600" b="1" dirty="0">
                <a:solidFill>
                  <a:srgbClr val="000000"/>
                </a:solidFill>
                <a:ea typeface="Calibri"/>
              </a:rPr>
              <a:t>Criterios de gravedad en pacientes pediátricos.</a:t>
            </a:r>
            <a:r>
              <a:rPr lang="es-ES" sz="3600" dirty="0">
                <a:solidFill>
                  <a:srgbClr val="000000"/>
                </a:solidFill>
                <a:ea typeface="Calibri"/>
              </a:rPr>
              <a:t/>
            </a:r>
            <a:br>
              <a:rPr lang="es-ES" sz="3600" dirty="0">
                <a:solidFill>
                  <a:srgbClr val="000000"/>
                </a:solidFill>
                <a:ea typeface="Calibri"/>
              </a:rPr>
            </a:br>
            <a:endParaRPr lang="es-ES" sz="3600" dirty="0"/>
          </a:p>
        </p:txBody>
      </p:sp>
      <p:sp>
        <p:nvSpPr>
          <p:cNvPr id="3" name="2 Marcador de contenido"/>
          <p:cNvSpPr>
            <a:spLocks noGrp="1"/>
          </p:cNvSpPr>
          <p:nvPr>
            <p:ph idx="1"/>
          </p:nvPr>
        </p:nvSpPr>
        <p:spPr>
          <a:xfrm>
            <a:off x="179512" y="1600200"/>
            <a:ext cx="8784976" cy="4525963"/>
          </a:xfrm>
        </p:spPr>
        <p:txBody>
          <a:bodyPr>
            <a:normAutofit/>
          </a:bodyPr>
          <a:lstStyle/>
          <a:p>
            <a:pPr marL="0" indent="0" algn="just">
              <a:lnSpc>
                <a:spcPct val="115000"/>
              </a:lnSpc>
              <a:spcAft>
                <a:spcPts val="0"/>
              </a:spcAft>
              <a:buNone/>
            </a:pPr>
            <a:r>
              <a:rPr lang="es-ES" b="1" dirty="0" smtClean="0">
                <a:solidFill>
                  <a:srgbClr val="000000"/>
                </a:solidFill>
                <a:effectLst/>
                <a:latin typeface="Arial"/>
                <a:ea typeface="Calibri"/>
              </a:rPr>
              <a:t> </a:t>
            </a:r>
            <a:endParaRPr lang="es-ES" sz="2800" dirty="0">
              <a:solidFill>
                <a:srgbClr val="000000"/>
              </a:solidFill>
              <a:ea typeface="Calibri"/>
            </a:endParaRPr>
          </a:p>
          <a:p>
            <a:pPr marL="0" indent="0" algn="just">
              <a:lnSpc>
                <a:spcPct val="115000"/>
              </a:lnSpc>
              <a:spcAft>
                <a:spcPts val="0"/>
              </a:spcAft>
              <a:buNone/>
            </a:pPr>
            <a:r>
              <a:rPr lang="es-ES" sz="2800" b="1" dirty="0" smtClean="0">
                <a:solidFill>
                  <a:srgbClr val="000000"/>
                </a:solidFill>
                <a:effectLst/>
                <a:ea typeface="Calibri"/>
              </a:rPr>
              <a:t>Definición: </a:t>
            </a:r>
            <a:r>
              <a:rPr lang="es-ES" sz="2800" dirty="0" smtClean="0">
                <a:solidFill>
                  <a:srgbClr val="000000"/>
                </a:solidFill>
                <a:effectLst/>
                <a:ea typeface="Calibri"/>
              </a:rPr>
              <a:t>Paciente en edad pediátrica que presente uno a más de los elementos que se describen a continuación o alguna forma atípica o complicación de la infección en fase aguda, </a:t>
            </a:r>
            <a:r>
              <a:rPr lang="es-ES" sz="2800" dirty="0" err="1" smtClean="0">
                <a:solidFill>
                  <a:srgbClr val="000000"/>
                </a:solidFill>
                <a:effectLst/>
                <a:ea typeface="Calibri"/>
              </a:rPr>
              <a:t>posaguda</a:t>
            </a:r>
            <a:r>
              <a:rPr lang="es-ES" sz="2800" dirty="0" smtClean="0">
                <a:solidFill>
                  <a:srgbClr val="000000"/>
                </a:solidFill>
                <a:effectLst/>
                <a:ea typeface="Calibri"/>
              </a:rPr>
              <a:t> o crónica. </a:t>
            </a:r>
            <a:endParaRPr lang="es-ES" sz="2800" dirty="0">
              <a:solidFill>
                <a:srgbClr val="000000"/>
              </a:solidFill>
              <a:ea typeface="Calibri"/>
            </a:endParaRPr>
          </a:p>
          <a:p>
            <a:endParaRPr lang="es-ES" sz="28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9122" y="4869160"/>
            <a:ext cx="2420937" cy="1487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574528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sz="3600" b="1" dirty="0">
                <a:solidFill>
                  <a:srgbClr val="000000"/>
                </a:solidFill>
                <a:ea typeface="Calibri"/>
              </a:rPr>
              <a:t>Criterios de gravedad en pacientes pediátricos</a:t>
            </a:r>
            <a:r>
              <a:rPr lang="es-ES" sz="3600" b="1" dirty="0" smtClean="0">
                <a:solidFill>
                  <a:srgbClr val="000000"/>
                </a:solidFill>
                <a:ea typeface="Calibri"/>
              </a:rPr>
              <a:t>. </a:t>
            </a:r>
            <a:r>
              <a:rPr lang="es-ES" sz="3600" b="1" dirty="0">
                <a:solidFill>
                  <a:srgbClr val="000000"/>
                </a:solidFill>
                <a:ea typeface="Calibri"/>
              </a:rPr>
              <a:t>Ingreso en UCI</a:t>
            </a:r>
            <a:r>
              <a:rPr lang="es-ES" dirty="0">
                <a:solidFill>
                  <a:srgbClr val="000000"/>
                </a:solidFill>
                <a:ea typeface="Calibri"/>
              </a:rPr>
              <a:t/>
            </a:r>
            <a:br>
              <a:rPr lang="es-ES" dirty="0">
                <a:solidFill>
                  <a:srgbClr val="000000"/>
                </a:solidFill>
                <a:ea typeface="Calibri"/>
              </a:rPr>
            </a:br>
            <a:endParaRPr lang="es-ES" dirty="0"/>
          </a:p>
        </p:txBody>
      </p:sp>
      <p:sp>
        <p:nvSpPr>
          <p:cNvPr id="3" name="2 Marcador de contenido"/>
          <p:cNvSpPr>
            <a:spLocks noGrp="1"/>
          </p:cNvSpPr>
          <p:nvPr>
            <p:ph idx="1"/>
          </p:nvPr>
        </p:nvSpPr>
        <p:spPr/>
        <p:txBody>
          <a:bodyPr>
            <a:normAutofit fontScale="85000" lnSpcReduction="20000"/>
          </a:bodyPr>
          <a:lstStyle/>
          <a:p>
            <a:pPr lvl="0" algn="just">
              <a:lnSpc>
                <a:spcPct val="115000"/>
              </a:lnSpc>
              <a:spcBef>
                <a:spcPts val="0"/>
              </a:spcBef>
              <a:spcAft>
                <a:spcPts val="110"/>
              </a:spcAft>
              <a:buFont typeface="Symbol"/>
              <a:buChar char=""/>
            </a:pPr>
            <a:r>
              <a:rPr lang="es-ES" dirty="0">
                <a:ea typeface="Calibri"/>
              </a:rPr>
              <a:t>Alteración del Triángulo de evaluación pediátrico (TEP). </a:t>
            </a:r>
          </a:p>
          <a:p>
            <a:pPr lvl="0" algn="just">
              <a:lnSpc>
                <a:spcPct val="115000"/>
              </a:lnSpc>
              <a:spcBef>
                <a:spcPts val="0"/>
              </a:spcBef>
              <a:spcAft>
                <a:spcPts val="110"/>
              </a:spcAft>
              <a:buFont typeface="Symbol"/>
              <a:buChar char=""/>
            </a:pPr>
            <a:r>
              <a:rPr lang="es-ES" dirty="0">
                <a:ea typeface="Calibri"/>
              </a:rPr>
              <a:t>Síndrome de Respuesta Inflamatoria Sistémica (SRIS). </a:t>
            </a:r>
          </a:p>
          <a:p>
            <a:pPr lvl="0" algn="just">
              <a:lnSpc>
                <a:spcPct val="115000"/>
              </a:lnSpc>
              <a:spcBef>
                <a:spcPts val="0"/>
              </a:spcBef>
              <a:buFont typeface="Symbol"/>
              <a:buChar char=""/>
            </a:pPr>
            <a:r>
              <a:rPr lang="es-ES" dirty="0">
                <a:ea typeface="Calibri"/>
              </a:rPr>
              <a:t>Elementos de </a:t>
            </a:r>
            <a:r>
              <a:rPr lang="es-ES" dirty="0" err="1">
                <a:ea typeface="Calibri"/>
              </a:rPr>
              <a:t>Hipoperfusión</a:t>
            </a:r>
            <a:r>
              <a:rPr lang="es-ES" dirty="0">
                <a:ea typeface="Calibri"/>
              </a:rPr>
              <a:t> Tisular (HTIS.) </a:t>
            </a:r>
          </a:p>
          <a:p>
            <a:pPr lvl="0" algn="just">
              <a:lnSpc>
                <a:spcPct val="115000"/>
              </a:lnSpc>
              <a:spcBef>
                <a:spcPts val="0"/>
              </a:spcBef>
              <a:spcAft>
                <a:spcPts val="110"/>
              </a:spcAft>
              <a:buFont typeface="Symbol"/>
              <a:buChar char=""/>
            </a:pPr>
            <a:r>
              <a:rPr lang="es-ES" dirty="0">
                <a:ea typeface="Calibri"/>
              </a:rPr>
              <a:t>-Shock  </a:t>
            </a:r>
            <a:r>
              <a:rPr lang="es-ES" dirty="0" err="1">
                <a:ea typeface="Calibri"/>
              </a:rPr>
              <a:t>hiperinflamatorio</a:t>
            </a:r>
            <a:r>
              <a:rPr lang="es-ES" dirty="0">
                <a:ea typeface="Calibri"/>
              </a:rPr>
              <a:t> o Sepsis </a:t>
            </a:r>
            <a:r>
              <a:rPr lang="es-ES" dirty="0" err="1">
                <a:ea typeface="Calibri"/>
              </a:rPr>
              <a:t>Like</a:t>
            </a:r>
            <a:r>
              <a:rPr lang="es-ES" dirty="0">
                <a:ea typeface="Calibri"/>
              </a:rPr>
              <a:t> </a:t>
            </a:r>
          </a:p>
          <a:p>
            <a:pPr lvl="0" algn="just">
              <a:lnSpc>
                <a:spcPct val="115000"/>
              </a:lnSpc>
              <a:spcBef>
                <a:spcPts val="0"/>
              </a:spcBef>
              <a:spcAft>
                <a:spcPts val="110"/>
              </a:spcAft>
              <a:buFont typeface="Symbol"/>
              <a:buChar char=""/>
            </a:pPr>
            <a:r>
              <a:rPr lang="es-ES" dirty="0">
                <a:ea typeface="Calibri"/>
              </a:rPr>
              <a:t>-SOFA pediátrico ≥ 2 puntos. </a:t>
            </a:r>
          </a:p>
          <a:p>
            <a:pPr lvl="0" algn="just">
              <a:lnSpc>
                <a:spcPct val="115000"/>
              </a:lnSpc>
              <a:spcBef>
                <a:spcPts val="0"/>
              </a:spcBef>
              <a:spcAft>
                <a:spcPts val="110"/>
              </a:spcAft>
              <a:buFont typeface="Symbol"/>
              <a:buChar char=""/>
            </a:pPr>
            <a:r>
              <a:rPr lang="es-ES" dirty="0">
                <a:ea typeface="Calibri"/>
              </a:rPr>
              <a:t>-Disfunción intestinal aguda </a:t>
            </a:r>
          </a:p>
          <a:p>
            <a:pPr lvl="0" algn="just">
              <a:lnSpc>
                <a:spcPct val="115000"/>
              </a:lnSpc>
              <a:spcBef>
                <a:spcPts val="0"/>
              </a:spcBef>
              <a:spcAft>
                <a:spcPts val="110"/>
              </a:spcAft>
              <a:buFont typeface="Symbol"/>
              <a:buChar char=""/>
            </a:pPr>
            <a:r>
              <a:rPr lang="es-ES" dirty="0">
                <a:ea typeface="Calibri"/>
              </a:rPr>
              <a:t>Acidosis metabólica que no responde a </a:t>
            </a:r>
            <a:r>
              <a:rPr lang="es-ES" dirty="0" err="1">
                <a:ea typeface="Calibri"/>
              </a:rPr>
              <a:t>fluidoterapia</a:t>
            </a:r>
            <a:r>
              <a:rPr lang="es-ES" dirty="0">
                <a:ea typeface="Calibri"/>
              </a:rPr>
              <a:t>. </a:t>
            </a:r>
          </a:p>
          <a:p>
            <a:pPr lvl="0" algn="just">
              <a:lnSpc>
                <a:spcPct val="115000"/>
              </a:lnSpc>
              <a:spcBef>
                <a:spcPts val="0"/>
              </a:spcBef>
              <a:spcAft>
                <a:spcPts val="110"/>
              </a:spcAft>
              <a:buFont typeface="Symbol"/>
              <a:buChar char=""/>
            </a:pPr>
            <a:r>
              <a:rPr lang="es-ES" dirty="0">
                <a:ea typeface="Calibri"/>
              </a:rPr>
              <a:t>Deshidratación moderada- severa. </a:t>
            </a:r>
          </a:p>
          <a:p>
            <a:pPr lvl="0" algn="just">
              <a:lnSpc>
                <a:spcPct val="115000"/>
              </a:lnSpc>
              <a:spcBef>
                <a:spcPts val="0"/>
              </a:spcBef>
              <a:spcAft>
                <a:spcPts val="110"/>
              </a:spcAft>
              <a:buFont typeface="Symbol"/>
              <a:buChar char=""/>
            </a:pPr>
            <a:r>
              <a:rPr lang="es-ES" dirty="0">
                <a:ea typeface="Calibri"/>
              </a:rPr>
              <a:t>Trastornos del ritmo, elementos de Insuficiencia cardíaca congestiva, Bajo Gasto Cardíaco o inestabilidad hemodinámica </a:t>
            </a:r>
          </a:p>
          <a:p>
            <a:endParaRPr lang="es-ES" dirty="0"/>
          </a:p>
        </p:txBody>
      </p:sp>
    </p:spTree>
    <p:extLst>
      <p:ext uri="{BB962C8B-B14F-4D97-AF65-F5344CB8AC3E}">
        <p14:creationId xmlns:p14="http://schemas.microsoft.com/office/powerpoint/2010/main" val="300942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b="1" dirty="0">
                <a:solidFill>
                  <a:srgbClr val="000000"/>
                </a:solidFill>
                <a:ea typeface="Calibri"/>
              </a:rPr>
              <a:t>Criterios de gravedad en pacientes pediátricos. Ingreso en UCI</a:t>
            </a:r>
            <a:r>
              <a:rPr lang="es-ES" dirty="0">
                <a:solidFill>
                  <a:srgbClr val="000000"/>
                </a:solidFill>
                <a:ea typeface="Calibri"/>
              </a:rPr>
              <a:t/>
            </a:r>
            <a:br>
              <a:rPr lang="es-ES" dirty="0">
                <a:solidFill>
                  <a:srgbClr val="000000"/>
                </a:solidFill>
                <a:ea typeface="Calibri"/>
              </a:rPr>
            </a:br>
            <a:endParaRPr lang="es-ES" dirty="0"/>
          </a:p>
        </p:txBody>
      </p:sp>
      <p:sp>
        <p:nvSpPr>
          <p:cNvPr id="3" name="2 Marcador de contenido"/>
          <p:cNvSpPr>
            <a:spLocks noGrp="1"/>
          </p:cNvSpPr>
          <p:nvPr>
            <p:ph idx="1"/>
          </p:nvPr>
        </p:nvSpPr>
        <p:spPr/>
        <p:txBody>
          <a:bodyPr>
            <a:normAutofit fontScale="85000" lnSpcReduction="10000"/>
          </a:bodyPr>
          <a:lstStyle/>
          <a:p>
            <a:pPr lvl="0" algn="just">
              <a:lnSpc>
                <a:spcPct val="115000"/>
              </a:lnSpc>
              <a:spcBef>
                <a:spcPts val="0"/>
              </a:spcBef>
              <a:spcAft>
                <a:spcPts val="110"/>
              </a:spcAft>
              <a:buFont typeface="Symbol"/>
              <a:buChar char=""/>
            </a:pPr>
            <a:r>
              <a:rPr lang="es-ES" dirty="0">
                <a:ea typeface="Calibri"/>
              </a:rPr>
              <a:t>Alteración del estado de conciencia EG ≤ 15 puntos. </a:t>
            </a:r>
          </a:p>
          <a:p>
            <a:pPr lvl="0" algn="just">
              <a:lnSpc>
                <a:spcPct val="115000"/>
              </a:lnSpc>
              <a:spcBef>
                <a:spcPts val="0"/>
              </a:spcBef>
              <a:spcAft>
                <a:spcPts val="110"/>
              </a:spcAft>
              <a:buFont typeface="Symbol"/>
              <a:buChar char=""/>
            </a:pPr>
            <a:r>
              <a:rPr lang="es-ES" dirty="0">
                <a:ea typeface="Calibri"/>
              </a:rPr>
              <a:t>-Convulsiones no controladas</a:t>
            </a:r>
          </a:p>
          <a:p>
            <a:pPr lvl="0" algn="just">
              <a:lnSpc>
                <a:spcPct val="115000"/>
              </a:lnSpc>
              <a:spcBef>
                <a:spcPts val="0"/>
              </a:spcBef>
              <a:spcAft>
                <a:spcPts val="110"/>
              </a:spcAft>
              <a:buFont typeface="Symbol"/>
              <a:buChar char=""/>
            </a:pPr>
            <a:r>
              <a:rPr lang="es-ES" dirty="0">
                <a:ea typeface="Calibri"/>
              </a:rPr>
              <a:t>Síndrome </a:t>
            </a:r>
            <a:r>
              <a:rPr lang="es-ES" dirty="0" err="1">
                <a:ea typeface="Calibri"/>
              </a:rPr>
              <a:t>vesículoampollar</a:t>
            </a:r>
            <a:r>
              <a:rPr lang="es-ES" dirty="0">
                <a:ea typeface="Calibri"/>
              </a:rPr>
              <a:t> extenso en menores de un año</a:t>
            </a:r>
          </a:p>
          <a:p>
            <a:pPr lvl="0" algn="just">
              <a:lnSpc>
                <a:spcPct val="115000"/>
              </a:lnSpc>
              <a:spcBef>
                <a:spcPts val="0"/>
              </a:spcBef>
              <a:spcAft>
                <a:spcPts val="110"/>
              </a:spcAft>
              <a:buFont typeface="Symbol"/>
              <a:buChar char=""/>
            </a:pPr>
            <a:r>
              <a:rPr lang="es-ES" dirty="0">
                <a:ea typeface="Calibri"/>
              </a:rPr>
              <a:t>Elevación marcada de enzimas hepáticas. </a:t>
            </a:r>
          </a:p>
          <a:p>
            <a:pPr lvl="0" algn="just">
              <a:lnSpc>
                <a:spcPct val="115000"/>
              </a:lnSpc>
              <a:spcBef>
                <a:spcPts val="0"/>
              </a:spcBef>
              <a:spcAft>
                <a:spcPts val="110"/>
              </a:spcAft>
              <a:buFont typeface="Symbol"/>
              <a:buChar char=""/>
            </a:pPr>
            <a:r>
              <a:rPr lang="es-ES" dirty="0">
                <a:ea typeface="Calibri"/>
              </a:rPr>
              <a:t>Sangrado activo mucosas. </a:t>
            </a:r>
          </a:p>
          <a:p>
            <a:pPr lvl="0" algn="just">
              <a:lnSpc>
                <a:spcPct val="115000"/>
              </a:lnSpc>
              <a:spcBef>
                <a:spcPts val="0"/>
              </a:spcBef>
              <a:spcAft>
                <a:spcPts val="110"/>
              </a:spcAft>
              <a:buFont typeface="Symbol"/>
              <a:buChar char=""/>
            </a:pPr>
            <a:r>
              <a:rPr lang="es-ES" dirty="0">
                <a:ea typeface="Calibri"/>
              </a:rPr>
              <a:t>Hipoxemia severa SO2 ≤ 92 %. P/F ≤ 200.</a:t>
            </a:r>
          </a:p>
          <a:p>
            <a:pPr lvl="0" algn="just">
              <a:lnSpc>
                <a:spcPct val="115000"/>
              </a:lnSpc>
              <a:spcBef>
                <a:spcPts val="0"/>
              </a:spcBef>
              <a:spcAft>
                <a:spcPts val="110"/>
              </a:spcAft>
              <a:buFont typeface="Symbol"/>
              <a:buChar char=""/>
            </a:pPr>
            <a:r>
              <a:rPr lang="es-ES" dirty="0">
                <a:ea typeface="Calibri"/>
              </a:rPr>
              <a:t>Apnea o dificultad respiratoria sin otra causa. </a:t>
            </a:r>
          </a:p>
          <a:p>
            <a:pPr lvl="0" algn="just">
              <a:lnSpc>
                <a:spcPct val="115000"/>
              </a:lnSpc>
              <a:spcBef>
                <a:spcPts val="0"/>
              </a:spcBef>
              <a:spcAft>
                <a:spcPts val="110"/>
              </a:spcAft>
              <a:buFont typeface="Symbol"/>
              <a:buChar char=""/>
            </a:pPr>
            <a:r>
              <a:rPr lang="es-ES" dirty="0">
                <a:ea typeface="Calibri"/>
              </a:rPr>
              <a:t>Comorbilidad asociada descompensada. </a:t>
            </a:r>
          </a:p>
          <a:p>
            <a:pPr lvl="0" algn="just">
              <a:lnSpc>
                <a:spcPct val="115000"/>
              </a:lnSpc>
              <a:spcBef>
                <a:spcPts val="0"/>
              </a:spcBef>
              <a:buFont typeface="Symbol"/>
              <a:buChar char=""/>
            </a:pPr>
            <a:r>
              <a:rPr lang="es-ES" dirty="0" err="1">
                <a:ea typeface="Calibri"/>
              </a:rPr>
              <a:t>Coinfección</a:t>
            </a:r>
            <a:r>
              <a:rPr lang="es-ES" dirty="0">
                <a:ea typeface="Calibri"/>
              </a:rPr>
              <a:t> bacteriana. </a:t>
            </a:r>
          </a:p>
          <a:p>
            <a:endParaRPr lang="es-ES" dirty="0"/>
          </a:p>
        </p:txBody>
      </p:sp>
    </p:spTree>
    <p:extLst>
      <p:ext uri="{BB962C8B-B14F-4D97-AF65-F5344CB8AC3E}">
        <p14:creationId xmlns:p14="http://schemas.microsoft.com/office/powerpoint/2010/main" val="1061708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490066"/>
          </a:xfrm>
        </p:spPr>
        <p:txBody>
          <a:bodyPr>
            <a:noAutofit/>
          </a:bodyPr>
          <a:lstStyle/>
          <a:p>
            <a:pPr>
              <a:lnSpc>
                <a:spcPct val="115000"/>
              </a:lnSpc>
              <a:spcAft>
                <a:spcPts val="0"/>
              </a:spcAft>
            </a:pPr>
            <a:r>
              <a:rPr lang="es-ES" sz="2000" b="1" dirty="0">
                <a:solidFill>
                  <a:srgbClr val="000000"/>
                </a:solidFill>
                <a:ea typeface="Calibri"/>
              </a:rPr>
              <a:t>Forma atípica de la infección y/o complicaciones que requieren ingreso en áreas de atención al grave </a:t>
            </a:r>
            <a:r>
              <a:rPr lang="es-ES" sz="2000" dirty="0">
                <a:solidFill>
                  <a:srgbClr val="000000"/>
                </a:solidFill>
                <a:ea typeface="Calibri"/>
              </a:rPr>
              <a:t/>
            </a:r>
            <a:br>
              <a:rPr lang="es-ES" sz="2000" dirty="0">
                <a:solidFill>
                  <a:srgbClr val="000000"/>
                </a:solidFill>
                <a:ea typeface="Calibri"/>
              </a:rPr>
            </a:br>
            <a:endParaRPr lang="es-ES" sz="2000" dirty="0"/>
          </a:p>
        </p:txBody>
      </p:sp>
      <p:sp>
        <p:nvSpPr>
          <p:cNvPr id="3" name="2 Marcador de contenido"/>
          <p:cNvSpPr>
            <a:spLocks noGrp="1"/>
          </p:cNvSpPr>
          <p:nvPr>
            <p:ph sz="half" idx="1"/>
          </p:nvPr>
        </p:nvSpPr>
        <p:spPr>
          <a:xfrm>
            <a:off x="251520" y="836712"/>
            <a:ext cx="4244280" cy="6021288"/>
          </a:xfrm>
        </p:spPr>
        <p:txBody>
          <a:bodyPr>
            <a:noAutofit/>
          </a:bodyPr>
          <a:lstStyle/>
          <a:p>
            <a:pPr algn="just"/>
            <a:r>
              <a:rPr lang="es-ES" sz="1800" dirty="0" smtClean="0"/>
              <a:t>Dermatológicas</a:t>
            </a:r>
          </a:p>
          <a:p>
            <a:pPr marL="0" indent="0" algn="just">
              <a:buNone/>
            </a:pPr>
            <a:r>
              <a:rPr lang="es-ES" sz="1800" dirty="0" smtClean="0"/>
              <a:t>- </a:t>
            </a:r>
            <a:r>
              <a:rPr lang="es-ES" sz="1800" b="1" dirty="0" smtClean="0"/>
              <a:t>Síndrome </a:t>
            </a:r>
            <a:r>
              <a:rPr lang="es-ES" sz="1800" b="1" dirty="0" err="1" smtClean="0"/>
              <a:t>vesículo</a:t>
            </a:r>
            <a:r>
              <a:rPr lang="es-ES" sz="1800" b="1" dirty="0" smtClean="0"/>
              <a:t>  ampollar  </a:t>
            </a:r>
          </a:p>
          <a:p>
            <a:pPr algn="just"/>
            <a:r>
              <a:rPr lang="es-ES" sz="1800" dirty="0" smtClean="0"/>
              <a:t>Medio interno y EAB </a:t>
            </a:r>
          </a:p>
          <a:p>
            <a:pPr marL="0" indent="0" algn="just">
              <a:buNone/>
            </a:pPr>
            <a:r>
              <a:rPr lang="es-ES" sz="1800" dirty="0" smtClean="0"/>
              <a:t>- </a:t>
            </a:r>
            <a:r>
              <a:rPr lang="es-ES" sz="1800" b="1" dirty="0" smtClean="0"/>
              <a:t>Deshidratación moderada o severa </a:t>
            </a:r>
            <a:r>
              <a:rPr lang="es-ES" sz="1800" dirty="0" smtClean="0"/>
              <a:t>con o sin pérdidas aparentes </a:t>
            </a:r>
          </a:p>
          <a:p>
            <a:pPr marL="0" indent="0" algn="just">
              <a:buNone/>
            </a:pPr>
            <a:r>
              <a:rPr lang="es-ES" sz="1800" dirty="0" smtClean="0"/>
              <a:t>- </a:t>
            </a:r>
            <a:r>
              <a:rPr lang="es-ES" sz="1800" b="1" dirty="0" smtClean="0"/>
              <a:t>Acidosis metabólica </a:t>
            </a:r>
          </a:p>
          <a:p>
            <a:pPr marL="0" indent="0" algn="just">
              <a:buNone/>
            </a:pPr>
            <a:r>
              <a:rPr lang="es-ES" sz="1800" dirty="0" smtClean="0"/>
              <a:t>- Trastornos electrolíticos</a:t>
            </a:r>
          </a:p>
          <a:p>
            <a:pPr algn="just"/>
            <a:r>
              <a:rPr lang="es-ES" sz="1800" dirty="0" smtClean="0"/>
              <a:t>Respiratorias </a:t>
            </a:r>
          </a:p>
          <a:p>
            <a:pPr marL="0" indent="0" algn="just">
              <a:buNone/>
            </a:pPr>
            <a:r>
              <a:rPr lang="es-ES" sz="1800" dirty="0" smtClean="0"/>
              <a:t>- Insuficiencia respiratoria Aguda </a:t>
            </a:r>
          </a:p>
          <a:p>
            <a:pPr algn="just">
              <a:buFontTx/>
              <a:buChar char="-"/>
            </a:pPr>
            <a:r>
              <a:rPr lang="es-ES" sz="1800" dirty="0" smtClean="0"/>
              <a:t>Neumonías </a:t>
            </a:r>
          </a:p>
          <a:p>
            <a:pPr algn="just"/>
            <a:r>
              <a:rPr lang="es-ES" sz="1800" dirty="0" smtClean="0"/>
              <a:t>Cardiovascular </a:t>
            </a:r>
          </a:p>
          <a:p>
            <a:pPr algn="just">
              <a:buFontTx/>
              <a:buChar char="-"/>
            </a:pPr>
            <a:r>
              <a:rPr lang="es-ES" sz="1800" b="1" dirty="0" smtClean="0"/>
              <a:t>- Miocarditis </a:t>
            </a:r>
          </a:p>
          <a:p>
            <a:pPr algn="just">
              <a:buFontTx/>
              <a:buChar char="-"/>
            </a:pPr>
            <a:r>
              <a:rPr lang="es-ES" sz="1800" dirty="0" smtClean="0"/>
              <a:t>- Pericarditis </a:t>
            </a:r>
          </a:p>
          <a:p>
            <a:pPr algn="just">
              <a:buFontTx/>
              <a:buChar char="-"/>
            </a:pPr>
            <a:r>
              <a:rPr lang="es-ES" sz="1800" dirty="0" smtClean="0"/>
              <a:t>- Insuficiencia Cardíaca </a:t>
            </a:r>
          </a:p>
          <a:p>
            <a:pPr algn="just">
              <a:buFontTx/>
              <a:buChar char="-"/>
            </a:pPr>
            <a:r>
              <a:rPr lang="es-ES" sz="1800" dirty="0" smtClean="0"/>
              <a:t>- Arritmias </a:t>
            </a:r>
          </a:p>
          <a:p>
            <a:pPr algn="just">
              <a:buFontTx/>
              <a:buChar char="-"/>
            </a:pPr>
            <a:r>
              <a:rPr lang="es-ES" sz="1800" dirty="0" smtClean="0"/>
              <a:t>- </a:t>
            </a:r>
            <a:r>
              <a:rPr lang="es-ES" sz="1800" b="1" dirty="0" smtClean="0"/>
              <a:t>Inestabilidad hemodinámica </a:t>
            </a:r>
          </a:p>
          <a:p>
            <a:pPr marL="0" indent="0" algn="just">
              <a:buNone/>
            </a:pPr>
            <a:r>
              <a:rPr lang="es-ES" sz="1800" b="1" dirty="0" smtClean="0"/>
              <a:t>         Shock </a:t>
            </a:r>
            <a:r>
              <a:rPr lang="es-ES" sz="1800" b="1" dirty="0" err="1" smtClean="0"/>
              <a:t>hiperinflamatorio</a:t>
            </a:r>
            <a:r>
              <a:rPr lang="es-ES" sz="1800" b="1" dirty="0" smtClean="0"/>
              <a:t>.</a:t>
            </a:r>
          </a:p>
          <a:p>
            <a:pPr algn="just">
              <a:buFontTx/>
              <a:buChar char="-"/>
            </a:pPr>
            <a:r>
              <a:rPr lang="es-ES" sz="1800" b="1" dirty="0" smtClean="0"/>
              <a:t>  Shock mixto</a:t>
            </a:r>
          </a:p>
          <a:p>
            <a:pPr algn="just"/>
            <a:endParaRPr lang="es-ES" sz="1800" dirty="0" smtClean="0"/>
          </a:p>
          <a:p>
            <a:pPr algn="just"/>
            <a:endParaRPr lang="es-ES" sz="1800" dirty="0"/>
          </a:p>
        </p:txBody>
      </p:sp>
      <p:sp>
        <p:nvSpPr>
          <p:cNvPr id="4" name="3 Marcador de contenido"/>
          <p:cNvSpPr>
            <a:spLocks noGrp="1"/>
          </p:cNvSpPr>
          <p:nvPr>
            <p:ph sz="half" idx="2"/>
          </p:nvPr>
        </p:nvSpPr>
        <p:spPr>
          <a:xfrm>
            <a:off x="4648200" y="836712"/>
            <a:ext cx="4038600" cy="5904656"/>
          </a:xfrm>
        </p:spPr>
        <p:txBody>
          <a:bodyPr>
            <a:noAutofit/>
          </a:bodyPr>
          <a:lstStyle/>
          <a:p>
            <a:r>
              <a:rPr lang="es-ES" sz="1600" b="1" dirty="0"/>
              <a:t>Digestivas </a:t>
            </a:r>
          </a:p>
          <a:p>
            <a:pPr marL="0" indent="0">
              <a:buNone/>
            </a:pPr>
            <a:r>
              <a:rPr lang="es-ES" sz="1600" b="1" dirty="0"/>
              <a:t>- Disfunción Intestinal aguda </a:t>
            </a:r>
          </a:p>
          <a:p>
            <a:pPr marL="0" indent="0">
              <a:buNone/>
            </a:pPr>
            <a:r>
              <a:rPr lang="es-ES" sz="1600" dirty="0"/>
              <a:t>- Abdomen agudo quirúrgico (Perforación Intestinal) </a:t>
            </a:r>
          </a:p>
          <a:p>
            <a:pPr marL="0" indent="0">
              <a:buNone/>
            </a:pPr>
            <a:r>
              <a:rPr lang="es-ES" sz="1600" dirty="0"/>
              <a:t>- </a:t>
            </a:r>
            <a:r>
              <a:rPr lang="es-ES" sz="1600" b="1" dirty="0"/>
              <a:t>Enterocolitis necrotizante </a:t>
            </a:r>
          </a:p>
          <a:p>
            <a:r>
              <a:rPr lang="es-ES" sz="1600" dirty="0"/>
              <a:t>Renales </a:t>
            </a:r>
          </a:p>
          <a:p>
            <a:pPr marL="0" indent="0">
              <a:buNone/>
            </a:pPr>
            <a:r>
              <a:rPr lang="es-ES" sz="1600" dirty="0"/>
              <a:t>- Fallo Renal Agudo </a:t>
            </a:r>
          </a:p>
          <a:p>
            <a:pPr marL="0" indent="0">
              <a:buNone/>
            </a:pPr>
            <a:r>
              <a:rPr lang="es-ES" sz="1600" dirty="0"/>
              <a:t>- Nefritis agudas </a:t>
            </a:r>
          </a:p>
          <a:p>
            <a:r>
              <a:rPr lang="es-ES" sz="1600" dirty="0"/>
              <a:t>Endocrinas </a:t>
            </a:r>
          </a:p>
          <a:p>
            <a:pPr marL="0" indent="0">
              <a:buNone/>
            </a:pPr>
            <a:r>
              <a:rPr lang="es-ES" sz="1600" dirty="0"/>
              <a:t>- SSIHAD </a:t>
            </a:r>
          </a:p>
          <a:p>
            <a:pPr marL="0" indent="0">
              <a:buNone/>
            </a:pPr>
            <a:r>
              <a:rPr lang="es-ES" sz="1600" dirty="0"/>
              <a:t>- Insuficiencia Adrenal aguda </a:t>
            </a:r>
          </a:p>
          <a:p>
            <a:r>
              <a:rPr lang="es-ES" sz="1600" dirty="0"/>
              <a:t>Hematológicas </a:t>
            </a:r>
          </a:p>
          <a:p>
            <a:pPr marL="0" indent="0">
              <a:buNone/>
            </a:pPr>
            <a:r>
              <a:rPr lang="es-ES" sz="1600" dirty="0"/>
              <a:t>- Discrasias sanguíneas </a:t>
            </a:r>
          </a:p>
          <a:p>
            <a:pPr marL="0" indent="0">
              <a:buNone/>
            </a:pPr>
            <a:r>
              <a:rPr lang="es-ES" sz="1600" dirty="0"/>
              <a:t>- Anemia Aguda </a:t>
            </a:r>
          </a:p>
          <a:p>
            <a:r>
              <a:rPr lang="es-ES" sz="1600" dirty="0"/>
              <a:t>SNC </a:t>
            </a:r>
          </a:p>
          <a:p>
            <a:pPr marL="0" indent="0">
              <a:buNone/>
            </a:pPr>
            <a:r>
              <a:rPr lang="es-ES" sz="1600" dirty="0"/>
              <a:t>- </a:t>
            </a:r>
            <a:r>
              <a:rPr lang="es-ES" sz="1600" b="1" dirty="0"/>
              <a:t>Encefalitis. </a:t>
            </a:r>
          </a:p>
          <a:p>
            <a:pPr marL="0" indent="0">
              <a:buNone/>
            </a:pPr>
            <a:r>
              <a:rPr lang="es-ES" sz="1600" dirty="0"/>
              <a:t>- </a:t>
            </a:r>
            <a:r>
              <a:rPr lang="es-ES" sz="1600" b="1" dirty="0"/>
              <a:t>Status Epilépticos. </a:t>
            </a:r>
          </a:p>
          <a:p>
            <a:pPr marL="0" indent="0">
              <a:buNone/>
            </a:pPr>
            <a:r>
              <a:rPr lang="es-ES" sz="1600" dirty="0"/>
              <a:t>- Síndrome de </a:t>
            </a:r>
            <a:r>
              <a:rPr lang="es-ES" sz="1600" dirty="0" err="1"/>
              <a:t>Guillain</a:t>
            </a:r>
            <a:r>
              <a:rPr lang="es-ES" sz="1600" dirty="0"/>
              <a:t> Barre. </a:t>
            </a:r>
          </a:p>
          <a:p>
            <a:pPr marL="0" indent="0">
              <a:buNone/>
            </a:pPr>
            <a:r>
              <a:rPr lang="es-ES" sz="1600" dirty="0"/>
              <a:t>- Síndrome </a:t>
            </a:r>
            <a:r>
              <a:rPr lang="es-ES" sz="1600" dirty="0" err="1"/>
              <a:t>Cerebeloso</a:t>
            </a:r>
            <a:r>
              <a:rPr lang="es-ES" sz="1600" dirty="0"/>
              <a:t>. </a:t>
            </a:r>
          </a:p>
          <a:p>
            <a:endParaRPr lang="es-ES" sz="16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0353" y="5445225"/>
            <a:ext cx="1388408" cy="1412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47305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25" y="23664"/>
            <a:ext cx="9036496" cy="792088"/>
          </a:xfrm>
        </p:spPr>
        <p:txBody>
          <a:bodyPr>
            <a:noAutofit/>
          </a:bodyPr>
          <a:lstStyle/>
          <a:p>
            <a:r>
              <a:rPr lang="es-ES" sz="2400" b="1" dirty="0" smtClean="0">
                <a:cs typeface="Arial" pitchFamily="34" charset="0"/>
              </a:rPr>
              <a:t>Caracterización de las  formas graves de la enfermedad en edad  pediátrica</a:t>
            </a:r>
            <a:endParaRPr lang="es-ES" sz="2400" b="1" dirty="0">
              <a:cs typeface="Arial" pitchFamily="34" charset="0"/>
            </a:endParaRPr>
          </a:p>
        </p:txBody>
      </p:sp>
      <p:sp>
        <p:nvSpPr>
          <p:cNvPr id="4" name="3 CuadroTexto"/>
          <p:cNvSpPr txBox="1"/>
          <p:nvPr/>
        </p:nvSpPr>
        <p:spPr>
          <a:xfrm>
            <a:off x="825" y="836712"/>
            <a:ext cx="7163463" cy="5570756"/>
          </a:xfrm>
          <a:prstGeom prst="rect">
            <a:avLst/>
          </a:prstGeom>
          <a:noFill/>
        </p:spPr>
        <p:txBody>
          <a:bodyPr wrap="square" rtlCol="0">
            <a:spAutoFit/>
          </a:bodyPr>
          <a:lstStyle/>
          <a:p>
            <a:r>
              <a:rPr lang="es-ES" sz="2000" u="sng" dirty="0" smtClean="0">
                <a:solidFill>
                  <a:prstClr val="black"/>
                </a:solidFill>
                <a:cs typeface="Arial" pitchFamily="34" charset="0"/>
              </a:rPr>
              <a:t>Formas clínicas graves  en menores de tres meses </a:t>
            </a:r>
          </a:p>
          <a:p>
            <a:pPr marL="285750" indent="-285750">
              <a:buFont typeface="Arial" pitchFamily="34" charset="0"/>
              <a:buChar char="•"/>
            </a:pPr>
            <a:r>
              <a:rPr lang="es-ES" sz="2000" dirty="0" smtClean="0">
                <a:solidFill>
                  <a:prstClr val="black"/>
                </a:solidFill>
                <a:cs typeface="Arial" pitchFamily="34" charset="0"/>
              </a:rPr>
              <a:t>Síndrome </a:t>
            </a:r>
            <a:r>
              <a:rPr lang="es-ES" sz="2000" dirty="0" err="1" smtClean="0">
                <a:solidFill>
                  <a:prstClr val="black"/>
                </a:solidFill>
                <a:cs typeface="Arial" pitchFamily="34" charset="0"/>
              </a:rPr>
              <a:t>vesículo</a:t>
            </a:r>
            <a:r>
              <a:rPr lang="es-ES" sz="2000" dirty="0" smtClean="0">
                <a:solidFill>
                  <a:prstClr val="black"/>
                </a:solidFill>
                <a:cs typeface="Arial" pitchFamily="34" charset="0"/>
              </a:rPr>
              <a:t> - ampollar forma grave más frecuente con evolución favorable. </a:t>
            </a:r>
          </a:p>
          <a:p>
            <a:pPr marL="285750" indent="-285750">
              <a:buFont typeface="Arial" pitchFamily="34" charset="0"/>
              <a:buChar char="•"/>
            </a:pPr>
            <a:r>
              <a:rPr lang="es-ES" sz="2000" dirty="0" err="1" smtClean="0">
                <a:solidFill>
                  <a:prstClr val="black"/>
                </a:solidFill>
                <a:cs typeface="Arial" pitchFamily="34" charset="0"/>
              </a:rPr>
              <a:t>Acidemia</a:t>
            </a:r>
            <a:r>
              <a:rPr lang="es-ES" sz="2000" dirty="0" smtClean="0">
                <a:solidFill>
                  <a:prstClr val="black"/>
                </a:solidFill>
                <a:cs typeface="Arial" pitchFamily="34" charset="0"/>
              </a:rPr>
              <a:t> metabólica severa no siempre explicada por pérdidas</a:t>
            </a:r>
          </a:p>
          <a:p>
            <a:pPr marL="285750" indent="-285750">
              <a:buFont typeface="Arial" pitchFamily="34" charset="0"/>
              <a:buChar char="•"/>
            </a:pPr>
            <a:r>
              <a:rPr lang="es-ES" sz="2000" dirty="0" smtClean="0">
                <a:solidFill>
                  <a:prstClr val="black"/>
                </a:solidFill>
                <a:cs typeface="Arial" pitchFamily="34" charset="0"/>
              </a:rPr>
              <a:t>Disfunción intestinal aguda </a:t>
            </a:r>
          </a:p>
          <a:p>
            <a:pPr marL="285750" indent="-285750">
              <a:buFont typeface="Arial" pitchFamily="34" charset="0"/>
              <a:buChar char="•"/>
            </a:pPr>
            <a:r>
              <a:rPr lang="es-ES" sz="2000" dirty="0" smtClean="0">
                <a:solidFill>
                  <a:prstClr val="black"/>
                </a:solidFill>
                <a:cs typeface="Arial" pitchFamily="34" charset="0"/>
              </a:rPr>
              <a:t>Formas atípicas:  Encefalitis y Miocarditis aguda.</a:t>
            </a:r>
          </a:p>
          <a:p>
            <a:pPr marL="285750" indent="-285750">
              <a:buFont typeface="Arial" pitchFamily="34" charset="0"/>
              <a:buChar char="•"/>
            </a:pPr>
            <a:r>
              <a:rPr lang="es-ES" sz="2000" dirty="0" smtClean="0">
                <a:solidFill>
                  <a:prstClr val="black"/>
                </a:solidFill>
                <a:cs typeface="Arial" pitchFamily="34" charset="0"/>
              </a:rPr>
              <a:t>Trastornos de la perfusión tisular y shock mixto </a:t>
            </a:r>
          </a:p>
          <a:p>
            <a:pPr marL="285750" indent="-285750">
              <a:buFont typeface="Arial" pitchFamily="34" charset="0"/>
              <a:buChar char="•"/>
            </a:pPr>
            <a:endParaRPr lang="es-ES" sz="2000" dirty="0">
              <a:solidFill>
                <a:prstClr val="black"/>
              </a:solidFill>
              <a:cs typeface="Arial" pitchFamily="34" charset="0"/>
            </a:endParaRPr>
          </a:p>
          <a:p>
            <a:r>
              <a:rPr lang="es-ES" sz="2000" u="sng" dirty="0" smtClean="0">
                <a:solidFill>
                  <a:prstClr val="black"/>
                </a:solidFill>
                <a:cs typeface="Arial" pitchFamily="34" charset="0"/>
              </a:rPr>
              <a:t>Formas clínicas graves  en otros grupos de edades</a:t>
            </a:r>
            <a:endParaRPr lang="es-ES" sz="2000" dirty="0">
              <a:solidFill>
                <a:prstClr val="black"/>
              </a:solidFill>
              <a:cs typeface="Arial" pitchFamily="34" charset="0"/>
            </a:endParaRPr>
          </a:p>
          <a:p>
            <a:pPr marL="285750" indent="-285750">
              <a:buFont typeface="Arial" pitchFamily="34" charset="0"/>
              <a:buChar char="•"/>
            </a:pPr>
            <a:r>
              <a:rPr lang="es-ES" sz="2000" dirty="0" smtClean="0">
                <a:solidFill>
                  <a:prstClr val="black"/>
                </a:solidFill>
                <a:cs typeface="Arial" pitchFamily="34" charset="0"/>
              </a:rPr>
              <a:t>Trastornos de la perfusión tisular</a:t>
            </a:r>
          </a:p>
          <a:p>
            <a:pPr marL="285750" indent="-285750">
              <a:buFont typeface="Arial" pitchFamily="34" charset="0"/>
              <a:buChar char="•"/>
            </a:pPr>
            <a:r>
              <a:rPr lang="es-ES" sz="2000" dirty="0" smtClean="0">
                <a:solidFill>
                  <a:prstClr val="black"/>
                </a:solidFill>
                <a:cs typeface="Arial" pitchFamily="34" charset="0"/>
              </a:rPr>
              <a:t>Disfunción miocárdica aguda: Miocarditis sintomática, Miocarditis fulminate, ( Edema Agudo del Pulmón) y  Bradicardia </a:t>
            </a:r>
            <a:r>
              <a:rPr lang="es-ES" sz="2000" dirty="0" err="1" smtClean="0">
                <a:solidFill>
                  <a:prstClr val="black"/>
                </a:solidFill>
                <a:cs typeface="Arial" pitchFamily="34" charset="0"/>
              </a:rPr>
              <a:t>sinusal</a:t>
            </a:r>
            <a:r>
              <a:rPr lang="es-ES" sz="2000" dirty="0" smtClean="0">
                <a:solidFill>
                  <a:prstClr val="black"/>
                </a:solidFill>
                <a:cs typeface="Arial" pitchFamily="34" charset="0"/>
              </a:rPr>
              <a:t> con repercusión hemodinámica .</a:t>
            </a:r>
          </a:p>
          <a:p>
            <a:pPr marL="285750" indent="-285750">
              <a:buFont typeface="Arial" pitchFamily="34" charset="0"/>
              <a:buChar char="•"/>
            </a:pPr>
            <a:r>
              <a:rPr lang="es-ES" sz="2000" dirty="0" smtClean="0">
                <a:solidFill>
                  <a:prstClr val="black"/>
                </a:solidFill>
                <a:cs typeface="Arial" pitchFamily="34" charset="0"/>
              </a:rPr>
              <a:t>Hemorragia Pulmonar</a:t>
            </a:r>
          </a:p>
          <a:p>
            <a:pPr marL="285750" indent="-285750">
              <a:buFont typeface="Arial" pitchFamily="34" charset="0"/>
              <a:buChar char="•"/>
            </a:pPr>
            <a:r>
              <a:rPr lang="es-ES" sz="2000" dirty="0" smtClean="0">
                <a:solidFill>
                  <a:prstClr val="black"/>
                </a:solidFill>
                <a:cs typeface="Arial" pitchFamily="34" charset="0"/>
              </a:rPr>
              <a:t>Hemorragia digestiva  </a:t>
            </a:r>
          </a:p>
          <a:p>
            <a:pPr marL="285750" indent="-285750">
              <a:buFont typeface="Arial" pitchFamily="34" charset="0"/>
              <a:buChar char="•"/>
            </a:pPr>
            <a:r>
              <a:rPr lang="es-ES" sz="2000" dirty="0" smtClean="0">
                <a:solidFill>
                  <a:prstClr val="black"/>
                </a:solidFill>
                <a:cs typeface="Arial" pitchFamily="34" charset="0"/>
              </a:rPr>
              <a:t>Disfunción neurológica: Encefalitis Aguda  y  Status epiléptico </a:t>
            </a:r>
          </a:p>
          <a:p>
            <a:endParaRPr lang="es-ES" sz="2000" dirty="0" smtClean="0">
              <a:solidFill>
                <a:prstClr val="black"/>
              </a:solidFill>
            </a:endParaRPr>
          </a:p>
          <a:p>
            <a:endParaRPr lang="es-ES" dirty="0">
              <a:solidFill>
                <a:prstClr val="black"/>
              </a:solidFill>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8264" y="836712"/>
            <a:ext cx="2070993" cy="1976884"/>
          </a:xfrm>
          <a:prstGeom prst="rect">
            <a:avLst/>
          </a:prstGeom>
          <a:noFill/>
          <a:ln w="57150">
            <a:solidFill>
              <a:srgbClr val="00B0F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8263" y="2813596"/>
            <a:ext cx="2094199" cy="2120900"/>
          </a:xfrm>
          <a:prstGeom prst="rect">
            <a:avLst/>
          </a:prstGeom>
          <a:noFill/>
          <a:ln w="57150">
            <a:solidFill>
              <a:srgbClr val="00B0F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48264" y="4934496"/>
            <a:ext cx="2094198" cy="1852538"/>
          </a:xfrm>
          <a:prstGeom prst="rect">
            <a:avLst/>
          </a:prstGeom>
          <a:noFill/>
          <a:ln w="57150">
            <a:solidFill>
              <a:srgbClr val="00B0F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737466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467544" y="1556792"/>
            <a:ext cx="8208912" cy="4739439"/>
          </a:xfrm>
          <a:prstGeom prst="rect">
            <a:avLst/>
          </a:prstGeom>
        </p:spPr>
        <p:txBody>
          <a:bodyPr wrap="square">
            <a:spAutoFit/>
          </a:bodyPr>
          <a:lstStyle/>
          <a:p>
            <a:pPr algn="ctr">
              <a:lnSpc>
                <a:spcPct val="115000"/>
              </a:lnSpc>
              <a:spcAft>
                <a:spcPts val="0"/>
              </a:spcAft>
            </a:pPr>
            <a:r>
              <a:rPr lang="es-ES" sz="2400" b="1" dirty="0">
                <a:ea typeface="Calibri"/>
              </a:rPr>
              <a:t>Criterios de Ingreso en la UCI pediátrica</a:t>
            </a:r>
            <a:endParaRPr lang="es-ES" sz="2400" dirty="0">
              <a:ea typeface="Calibri"/>
            </a:endParaRPr>
          </a:p>
          <a:p>
            <a:pPr algn="just">
              <a:lnSpc>
                <a:spcPct val="115000"/>
              </a:lnSpc>
              <a:spcAft>
                <a:spcPts val="0"/>
              </a:spcAft>
            </a:pPr>
            <a:r>
              <a:rPr lang="es-ES" sz="2400" b="1" dirty="0">
                <a:ea typeface="Calibri"/>
              </a:rPr>
              <a:t> </a:t>
            </a:r>
            <a:endParaRPr lang="es-ES" sz="2400" dirty="0">
              <a:ea typeface="Calibri"/>
            </a:endParaRPr>
          </a:p>
          <a:p>
            <a:pPr marL="342900" lvl="0" indent="-342900" algn="just">
              <a:lnSpc>
                <a:spcPct val="115000"/>
              </a:lnSpc>
              <a:spcAft>
                <a:spcPts val="0"/>
              </a:spcAft>
              <a:buFont typeface="Symbol"/>
              <a:buChar char=""/>
            </a:pPr>
            <a:r>
              <a:rPr lang="es-ES" sz="2400" dirty="0">
                <a:ea typeface="Calibri"/>
              </a:rPr>
              <a:t>Paciente en edad pediátrica que por definición cumpla con criterios de Infección grave por </a:t>
            </a:r>
            <a:r>
              <a:rPr lang="es-ES" sz="2400" i="1" dirty="0">
                <a:ea typeface="Calibri"/>
              </a:rPr>
              <a:t>Virus </a:t>
            </a:r>
            <a:r>
              <a:rPr lang="es-ES" sz="2400" i="1" dirty="0" err="1">
                <a:ea typeface="Calibri"/>
              </a:rPr>
              <a:t>Chikungunya</a:t>
            </a:r>
            <a:r>
              <a:rPr lang="es-ES" sz="2400" i="1" dirty="0">
                <a:ea typeface="Calibri"/>
              </a:rPr>
              <a:t> </a:t>
            </a:r>
            <a:r>
              <a:rPr lang="es-ES" sz="2400" dirty="0">
                <a:ea typeface="Calibri"/>
              </a:rPr>
              <a:t>en formas típicas o atípicas de la enfermedad.</a:t>
            </a:r>
            <a:r>
              <a:rPr lang="es-ES" sz="2400" i="1" dirty="0">
                <a:ea typeface="Calibri"/>
              </a:rPr>
              <a:t> </a:t>
            </a:r>
            <a:r>
              <a:rPr lang="es-ES" sz="2400" dirty="0">
                <a:ea typeface="Calibri"/>
              </a:rPr>
              <a:t>(Caso sospechoso o confirmado). </a:t>
            </a:r>
          </a:p>
          <a:p>
            <a:pPr marL="342900" lvl="0" indent="-342900" algn="just">
              <a:lnSpc>
                <a:spcPct val="115000"/>
              </a:lnSpc>
              <a:spcAft>
                <a:spcPts val="0"/>
              </a:spcAft>
              <a:buFont typeface="Symbol"/>
              <a:buChar char=""/>
            </a:pPr>
            <a:r>
              <a:rPr lang="es-ES" sz="2400" dirty="0">
                <a:ea typeface="Calibri"/>
              </a:rPr>
              <a:t>Pacientes con Signos de alarma  que traduzcan disfunción orgánica</a:t>
            </a:r>
          </a:p>
          <a:p>
            <a:pPr marL="342900" lvl="0" indent="-342900" algn="just">
              <a:lnSpc>
                <a:spcPct val="115000"/>
              </a:lnSpc>
              <a:spcAft>
                <a:spcPts val="0"/>
              </a:spcAft>
              <a:buFont typeface="Symbol"/>
              <a:buChar char=""/>
            </a:pPr>
            <a:r>
              <a:rPr lang="es-ES" sz="2400" dirty="0">
                <a:ea typeface="Calibri"/>
              </a:rPr>
              <a:t>Menores de 12 meses con comorbilidad asociada compensada o factores de riesgo que por evaluación y decisión médica requiera vigilancia continua y especializada. </a:t>
            </a:r>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848" y="62097"/>
            <a:ext cx="2420937" cy="1487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862510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395536" y="620688"/>
            <a:ext cx="8424936" cy="5720027"/>
          </a:xfrm>
          <a:prstGeom prst="rect">
            <a:avLst/>
          </a:prstGeom>
        </p:spPr>
        <p:txBody>
          <a:bodyPr wrap="square">
            <a:spAutoFit/>
          </a:bodyPr>
          <a:lstStyle/>
          <a:p>
            <a:pPr algn="ctr">
              <a:lnSpc>
                <a:spcPct val="115000"/>
              </a:lnSpc>
              <a:spcAft>
                <a:spcPts val="0"/>
              </a:spcAft>
            </a:pPr>
            <a:r>
              <a:rPr lang="es-ES" sz="2800" b="1" dirty="0">
                <a:latin typeface="+mj-lt"/>
                <a:ea typeface="Calibri"/>
              </a:rPr>
              <a:t>Consideraciones para el  ingreso en  los menores de tres meses. GRUPO ALTO RIESGO</a:t>
            </a:r>
            <a:endParaRPr lang="es-ES" sz="2800" dirty="0">
              <a:latin typeface="+mj-lt"/>
              <a:ea typeface="Calibri"/>
            </a:endParaRPr>
          </a:p>
          <a:p>
            <a:pPr algn="ctr">
              <a:lnSpc>
                <a:spcPct val="115000"/>
              </a:lnSpc>
              <a:spcAft>
                <a:spcPts val="0"/>
              </a:spcAft>
            </a:pPr>
            <a:r>
              <a:rPr lang="es-ES" sz="2800" b="1" dirty="0">
                <a:latin typeface="+mj-lt"/>
                <a:ea typeface="Calibri"/>
              </a:rPr>
              <a:t> </a:t>
            </a:r>
            <a:endParaRPr lang="es-ES" sz="2800" dirty="0">
              <a:latin typeface="+mj-lt"/>
              <a:ea typeface="Calibri"/>
            </a:endParaRPr>
          </a:p>
          <a:p>
            <a:pPr marL="342900" lvl="0" indent="-342900" algn="just">
              <a:lnSpc>
                <a:spcPct val="115000"/>
              </a:lnSpc>
              <a:spcAft>
                <a:spcPts val="0"/>
              </a:spcAft>
              <a:buFont typeface="Symbol"/>
              <a:buChar char=""/>
            </a:pPr>
            <a:r>
              <a:rPr lang="es-ES" dirty="0">
                <a:ea typeface="Calibri"/>
              </a:rPr>
              <a:t>Consideramos prudente, dado el comportamiento de la enfermedad en nuestro país el ingreso del lactante menor de tres meses, que no cumple los criterios de gravedad, en áreas de atención al grave UCI o en la unidad de cuidados intermedios (UCIP) en los centros hospitalarios donde sea posible</a:t>
            </a:r>
            <a:r>
              <a:rPr lang="es-ES" dirty="0" smtClean="0">
                <a:ea typeface="Calibri"/>
              </a:rPr>
              <a:t>.</a:t>
            </a:r>
          </a:p>
          <a:p>
            <a:pPr lvl="0" algn="just">
              <a:lnSpc>
                <a:spcPct val="115000"/>
              </a:lnSpc>
              <a:spcAft>
                <a:spcPts val="0"/>
              </a:spcAft>
            </a:pPr>
            <a:endParaRPr lang="es-ES" dirty="0">
              <a:ea typeface="Calibri"/>
            </a:endParaRPr>
          </a:p>
          <a:p>
            <a:pPr marL="342900" lvl="0" indent="-342900" algn="just">
              <a:lnSpc>
                <a:spcPct val="115000"/>
              </a:lnSpc>
              <a:spcAft>
                <a:spcPts val="0"/>
              </a:spcAft>
              <a:buFont typeface="Symbol"/>
              <a:buChar char=""/>
            </a:pPr>
            <a:r>
              <a:rPr lang="es-ES" dirty="0">
                <a:ea typeface="Calibri"/>
              </a:rPr>
              <a:t>En los hospitales donde no exista la UCIP y la UCI no pueda dar cobertura a estos ingresos proponemos realizar el ingreso en sala de hospitalización, organizada </a:t>
            </a:r>
            <a:r>
              <a:rPr lang="es-ES" b="1" dirty="0">
                <a:ea typeface="Calibri"/>
              </a:rPr>
              <a:t>como </a:t>
            </a:r>
            <a:r>
              <a:rPr lang="es-ES" b="1" i="1" u="sng" dirty="0">
                <a:ea typeface="Calibri"/>
              </a:rPr>
              <a:t>Sala Especial de Vigilancia</a:t>
            </a:r>
            <a:r>
              <a:rPr lang="es-ES" dirty="0">
                <a:ea typeface="Calibri"/>
              </a:rPr>
              <a:t>, área específica definida para la atención a este grupo de edad (menores de tres meses) con  personal médico y enfermería entrenado para su vigilancia continua las 24 horas con la posibilidad de realizar estudios recomendados incluyendo HGS e </a:t>
            </a:r>
            <a:r>
              <a:rPr lang="es-ES" dirty="0" err="1">
                <a:ea typeface="Calibri"/>
              </a:rPr>
              <a:t>Ionograma</a:t>
            </a:r>
            <a:r>
              <a:rPr lang="es-ES" dirty="0">
                <a:ea typeface="Calibri"/>
              </a:rPr>
              <a:t> y con el objetivo de detectar las complicaciones y signos de alarma precozmente. </a:t>
            </a:r>
            <a:r>
              <a:rPr lang="es-ES" b="1" dirty="0">
                <a:ea typeface="Calibri"/>
              </a:rPr>
              <a:t>GRUPO ALTO RIESGO </a:t>
            </a:r>
            <a:endParaRPr lang="es-ES" dirty="0">
              <a:ea typeface="Calibri"/>
            </a:endParaRPr>
          </a:p>
          <a:p>
            <a:pPr algn="just">
              <a:lnSpc>
                <a:spcPct val="115000"/>
              </a:lnSpc>
              <a:spcAft>
                <a:spcPts val="0"/>
              </a:spcAft>
            </a:pPr>
            <a:r>
              <a:rPr lang="es-ES" dirty="0">
                <a:solidFill>
                  <a:srgbClr val="000000"/>
                </a:solidFill>
                <a:latin typeface="Arial"/>
                <a:ea typeface="Calibri"/>
              </a:rPr>
              <a:t> </a:t>
            </a:r>
            <a:endParaRPr lang="es-ES" sz="1600" dirty="0">
              <a:solidFill>
                <a:srgbClr val="000000"/>
              </a:solidFill>
              <a:ea typeface="Calibri"/>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5480" y="5845264"/>
            <a:ext cx="1898184" cy="1012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05892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88640"/>
            <a:ext cx="8064896" cy="6669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289160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691680" y="8424"/>
            <a:ext cx="6995120" cy="1143000"/>
          </a:xfrm>
        </p:spPr>
        <p:txBody>
          <a:bodyPr>
            <a:normAutofit/>
          </a:bodyPr>
          <a:lstStyle/>
          <a:p>
            <a:r>
              <a:rPr lang="es-ES" sz="3200" b="1" dirty="0"/>
              <a:t>¿ Puede la fiebre </a:t>
            </a:r>
            <a:r>
              <a:rPr lang="es-ES" sz="3200" b="1" dirty="0" err="1"/>
              <a:t>chikunguya</a:t>
            </a:r>
            <a:r>
              <a:rPr lang="es-ES" sz="3200" b="1" dirty="0"/>
              <a:t> ser una </a:t>
            </a:r>
            <a:r>
              <a:rPr lang="es-ES" sz="3200" b="1" dirty="0" smtClean="0"/>
              <a:t>enfermedad grave en edad pediátrica?</a:t>
            </a:r>
            <a:endParaRPr lang="es-ES" sz="3200" b="1" dirty="0"/>
          </a:p>
        </p:txBody>
      </p:sp>
      <p:sp>
        <p:nvSpPr>
          <p:cNvPr id="6" name="5 Rectángulo"/>
          <p:cNvSpPr/>
          <p:nvPr/>
        </p:nvSpPr>
        <p:spPr>
          <a:xfrm>
            <a:off x="179512" y="1539984"/>
            <a:ext cx="8856984" cy="4893647"/>
          </a:xfrm>
          <a:prstGeom prst="rect">
            <a:avLst/>
          </a:prstGeom>
        </p:spPr>
        <p:txBody>
          <a:bodyPr wrap="square">
            <a:spAutoFit/>
          </a:bodyPr>
          <a:lstStyle/>
          <a:p>
            <a:pPr algn="just"/>
            <a:r>
              <a:rPr lang="es-ES" sz="2800" dirty="0"/>
              <a:t>Enfermedad </a:t>
            </a:r>
            <a:r>
              <a:rPr lang="es-ES" sz="2800" dirty="0" smtClean="0"/>
              <a:t>infecciosa sistémica</a:t>
            </a:r>
            <a:r>
              <a:rPr lang="es-ES" sz="2800" dirty="0"/>
              <a:t>, donde la respuesta </a:t>
            </a:r>
            <a:r>
              <a:rPr lang="es-ES" sz="2800" dirty="0" smtClean="0"/>
              <a:t>inmunológica desencadena una respuesta inflamatoria desregulada </a:t>
            </a:r>
            <a:r>
              <a:rPr lang="es-ES" sz="2800" dirty="0"/>
              <a:t>del huésped ante la </a:t>
            </a:r>
            <a:r>
              <a:rPr lang="es-ES" sz="2800" dirty="0" smtClean="0"/>
              <a:t>infección,  conduciendo a  </a:t>
            </a:r>
            <a:r>
              <a:rPr lang="es-ES" sz="2800" dirty="0"/>
              <a:t>disfunción de </a:t>
            </a:r>
            <a:r>
              <a:rPr lang="es-ES" sz="2800" dirty="0" smtClean="0"/>
              <a:t>órgano </a:t>
            </a:r>
            <a:r>
              <a:rPr lang="es-ES" sz="2800" dirty="0"/>
              <a:t>potencialmente </a:t>
            </a:r>
            <a:r>
              <a:rPr lang="es-ES" sz="2800" dirty="0" smtClean="0"/>
              <a:t>mortal y  </a:t>
            </a:r>
            <a:r>
              <a:rPr lang="es-ES" sz="2800" dirty="0"/>
              <a:t>mostrando formas graves de la enfermedad, SEPSIS</a:t>
            </a:r>
            <a:r>
              <a:rPr lang="es-ES" sz="2800" dirty="0" smtClean="0"/>
              <a:t>.</a:t>
            </a:r>
          </a:p>
          <a:p>
            <a:pPr marL="457200" indent="-457200" algn="ctr">
              <a:buFont typeface="Wingdings" pitchFamily="2" charset="2"/>
              <a:buChar char="Ø"/>
            </a:pPr>
            <a:r>
              <a:rPr lang="es-ES" sz="2800" dirty="0" smtClean="0"/>
              <a:t>Endotelio vascular</a:t>
            </a:r>
          </a:p>
          <a:p>
            <a:pPr marL="457200" indent="-457200" algn="ctr">
              <a:buFont typeface="Wingdings" pitchFamily="2" charset="2"/>
              <a:buChar char="Ø"/>
            </a:pPr>
            <a:r>
              <a:rPr lang="es-ES" sz="2800" dirty="0" smtClean="0"/>
              <a:t>Corazón</a:t>
            </a:r>
          </a:p>
          <a:p>
            <a:pPr marL="457200" indent="-457200" algn="ctr">
              <a:buFont typeface="Wingdings" pitchFamily="2" charset="2"/>
              <a:buChar char="Ø"/>
            </a:pPr>
            <a:r>
              <a:rPr lang="es-ES" sz="2800" dirty="0" smtClean="0"/>
              <a:t>Cerebro</a:t>
            </a:r>
          </a:p>
          <a:p>
            <a:pPr marL="457200" indent="-457200" algn="ctr">
              <a:buFont typeface="Wingdings" pitchFamily="2" charset="2"/>
              <a:buChar char="Ø"/>
            </a:pPr>
            <a:r>
              <a:rPr lang="es-ES" sz="2800" dirty="0" smtClean="0"/>
              <a:t>Intestino</a:t>
            </a:r>
          </a:p>
          <a:p>
            <a:pPr marL="457200" indent="-457200" algn="ctr">
              <a:buFont typeface="Wingdings" pitchFamily="2" charset="2"/>
              <a:buChar char="Ø"/>
            </a:pPr>
            <a:r>
              <a:rPr lang="es-ES" sz="2800" dirty="0" smtClean="0"/>
              <a:t>Pulmón </a:t>
            </a:r>
            <a:endParaRPr lang="es-ES" sz="2800" dirty="0"/>
          </a:p>
          <a:p>
            <a:pPr algn="ctr"/>
            <a:r>
              <a:rPr lang="es-ES" sz="3200" dirty="0"/>
              <a:t> </a:t>
            </a:r>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59" y="-9872"/>
            <a:ext cx="1895723" cy="1539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04917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238672" y="274638"/>
            <a:ext cx="6905328" cy="1143000"/>
          </a:xfrm>
        </p:spPr>
        <p:txBody>
          <a:bodyPr>
            <a:normAutofit fontScale="90000"/>
          </a:bodyPr>
          <a:lstStyle/>
          <a:p>
            <a:pPr algn="just"/>
            <a:r>
              <a:rPr lang="es-ES" sz="3200" b="1" dirty="0" smtClean="0">
                <a:solidFill>
                  <a:prstClr val="black"/>
                </a:solidFill>
                <a:cs typeface="Arial" pitchFamily="34" charset="0"/>
              </a:rPr>
              <a:t>¿ Cuál es el  grupo   </a:t>
            </a:r>
            <a:r>
              <a:rPr lang="es-ES" sz="3200" b="1" dirty="0">
                <a:solidFill>
                  <a:prstClr val="black"/>
                </a:solidFill>
                <a:cs typeface="Arial" pitchFamily="34" charset="0"/>
              </a:rPr>
              <a:t>de </a:t>
            </a:r>
            <a:r>
              <a:rPr lang="es-ES" sz="3200" b="1" dirty="0" smtClean="0">
                <a:solidFill>
                  <a:prstClr val="black"/>
                </a:solidFill>
                <a:cs typeface="Arial" pitchFamily="34" charset="0"/>
              </a:rPr>
              <a:t>edad  </a:t>
            </a:r>
            <a:r>
              <a:rPr lang="es-ES" sz="3200" b="1" dirty="0">
                <a:solidFill>
                  <a:prstClr val="black"/>
                </a:solidFill>
                <a:cs typeface="Arial" pitchFamily="34" charset="0"/>
              </a:rPr>
              <a:t>más </a:t>
            </a:r>
            <a:r>
              <a:rPr lang="es-ES" sz="3200" b="1" dirty="0" smtClean="0">
                <a:solidFill>
                  <a:prstClr val="black"/>
                </a:solidFill>
                <a:cs typeface="Arial" pitchFamily="34" charset="0"/>
              </a:rPr>
              <a:t>frecuente ingresado </a:t>
            </a:r>
            <a:r>
              <a:rPr lang="es-ES" sz="3200" b="1" dirty="0">
                <a:solidFill>
                  <a:prstClr val="black"/>
                </a:solidFill>
                <a:cs typeface="Arial" pitchFamily="34" charset="0"/>
              </a:rPr>
              <a:t>en áreas de atención </a:t>
            </a:r>
            <a:r>
              <a:rPr lang="es-ES" sz="3200" b="1" dirty="0" smtClean="0">
                <a:solidFill>
                  <a:prstClr val="black"/>
                </a:solidFill>
                <a:cs typeface="Arial" pitchFamily="34" charset="0"/>
              </a:rPr>
              <a:t>al grave?</a:t>
            </a:r>
            <a:endParaRPr lang="es-ES" sz="3200" b="1" dirty="0"/>
          </a:p>
        </p:txBody>
      </p:sp>
      <p:sp>
        <p:nvSpPr>
          <p:cNvPr id="3" name="2 Marcador de contenido"/>
          <p:cNvSpPr>
            <a:spLocks noGrp="1"/>
          </p:cNvSpPr>
          <p:nvPr>
            <p:ph idx="1"/>
          </p:nvPr>
        </p:nvSpPr>
        <p:spPr/>
        <p:txBody>
          <a:bodyPr>
            <a:normAutofit/>
          </a:bodyPr>
          <a:lstStyle/>
          <a:p>
            <a:pPr marL="0" lvl="0" indent="0" algn="just">
              <a:spcBef>
                <a:spcPts val="0"/>
              </a:spcBef>
              <a:buNone/>
            </a:pPr>
            <a:endParaRPr lang="es-ES" sz="2400" dirty="0">
              <a:solidFill>
                <a:prstClr val="black"/>
              </a:solidFill>
              <a:cs typeface="Arial" pitchFamily="34" charset="0"/>
            </a:endParaRPr>
          </a:p>
          <a:p>
            <a:pPr marL="0" lvl="0" indent="0" algn="ctr">
              <a:spcBef>
                <a:spcPts val="0"/>
              </a:spcBef>
              <a:buNone/>
            </a:pPr>
            <a:endParaRPr lang="es-ES" sz="2400" dirty="0">
              <a:solidFill>
                <a:prstClr val="black"/>
              </a:solidFill>
              <a:cs typeface="Arial" pitchFamily="34" charset="0"/>
            </a:endParaRPr>
          </a:p>
          <a:p>
            <a:pPr marL="0" lvl="0" indent="0" algn="ctr">
              <a:spcBef>
                <a:spcPts val="0"/>
              </a:spcBef>
              <a:buNone/>
            </a:pPr>
            <a:endParaRPr lang="es-ES" sz="2400" dirty="0">
              <a:solidFill>
                <a:prstClr val="black"/>
              </a:solidFill>
              <a:cs typeface="Arial" pitchFamily="34" charset="0"/>
            </a:endParaRPr>
          </a:p>
          <a:p>
            <a:pPr marL="0" lvl="0" indent="0" algn="ctr">
              <a:spcBef>
                <a:spcPts val="0"/>
              </a:spcBef>
              <a:buNone/>
            </a:pPr>
            <a:endParaRPr lang="es-ES" sz="2400" dirty="0">
              <a:solidFill>
                <a:prstClr val="black"/>
              </a:solidFill>
              <a:cs typeface="Arial" pitchFamily="34" charset="0"/>
            </a:endParaRPr>
          </a:p>
          <a:p>
            <a:pPr lvl="0">
              <a:spcBef>
                <a:spcPts val="0"/>
              </a:spcBef>
              <a:buFont typeface="Wingdings" pitchFamily="2" charset="2"/>
              <a:buChar char="Ø"/>
            </a:pPr>
            <a:r>
              <a:rPr lang="es-ES" sz="2800" dirty="0">
                <a:solidFill>
                  <a:prstClr val="black"/>
                </a:solidFill>
                <a:cs typeface="Arial" pitchFamily="34" charset="0"/>
              </a:rPr>
              <a:t>     Lactantes menores de tres </a:t>
            </a:r>
            <a:r>
              <a:rPr lang="es-ES" sz="2800" dirty="0" smtClean="0">
                <a:solidFill>
                  <a:prstClr val="black"/>
                </a:solidFill>
                <a:cs typeface="Arial" pitchFamily="34" charset="0"/>
              </a:rPr>
              <a:t>meses</a:t>
            </a:r>
          </a:p>
          <a:p>
            <a:pPr marL="0" lvl="0" indent="0">
              <a:spcBef>
                <a:spcPts val="0"/>
              </a:spcBef>
              <a:buNone/>
            </a:pPr>
            <a:endParaRPr lang="es-ES" sz="2800" dirty="0">
              <a:solidFill>
                <a:prstClr val="black"/>
              </a:solidFill>
              <a:cs typeface="Arial" pitchFamily="34" charset="0"/>
            </a:endParaRPr>
          </a:p>
          <a:p>
            <a:pPr lvl="0">
              <a:spcBef>
                <a:spcPts val="0"/>
              </a:spcBef>
              <a:buFont typeface="Wingdings" pitchFamily="2" charset="2"/>
              <a:buChar char="Ø"/>
            </a:pPr>
            <a:r>
              <a:rPr lang="es-ES" sz="2800" dirty="0">
                <a:solidFill>
                  <a:prstClr val="black"/>
                </a:solidFill>
                <a:cs typeface="Arial" pitchFamily="34" charset="0"/>
              </a:rPr>
              <a:t>     Adolescentes entre 10 y </a:t>
            </a:r>
            <a:r>
              <a:rPr lang="es-ES" sz="2800" dirty="0" smtClean="0">
                <a:solidFill>
                  <a:prstClr val="black"/>
                </a:solidFill>
                <a:cs typeface="Arial" pitchFamily="34" charset="0"/>
              </a:rPr>
              <a:t>18 </a:t>
            </a:r>
            <a:r>
              <a:rPr lang="es-ES" sz="2800" dirty="0">
                <a:solidFill>
                  <a:prstClr val="black"/>
                </a:solidFill>
                <a:cs typeface="Arial" pitchFamily="34" charset="0"/>
              </a:rPr>
              <a:t>años </a:t>
            </a:r>
          </a:p>
          <a:p>
            <a:pPr marL="0" lvl="0" indent="0" algn="just">
              <a:spcBef>
                <a:spcPts val="0"/>
              </a:spcBef>
              <a:buNone/>
            </a:pPr>
            <a:endParaRPr lang="es-ES" sz="2800" dirty="0">
              <a:solidFill>
                <a:prstClr val="black"/>
              </a:solidFill>
              <a:cs typeface="Arial" pitchFamily="34" charset="0"/>
            </a:endParaRPr>
          </a:p>
          <a:p>
            <a:endParaRPr lang="es-ES" sz="28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16632"/>
            <a:ext cx="2051720" cy="1484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13289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37064" y="1196752"/>
            <a:ext cx="4114801" cy="4725144"/>
          </a:xfrm>
        </p:spPr>
        <p:txBody>
          <a:bodyPr>
            <a:normAutofit/>
          </a:bodyPr>
          <a:lstStyle/>
          <a:p>
            <a:r>
              <a:rPr lang="es-ES" sz="3600" b="1" dirty="0" smtClean="0"/>
              <a:t>¿ Podemos identificar signos de gravedad precozmente?</a:t>
            </a:r>
            <a:endParaRPr lang="es-ES" sz="3600" b="1" dirty="0"/>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805772" y="620688"/>
            <a:ext cx="4104458" cy="3933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5" y="4437112"/>
            <a:ext cx="4427985" cy="2088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28483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lvaro\Desktop\GNP-UCI\Jornada HPCH. 2024\RECONOCIMIENTO Y ATENCIÓN AL NIÑO GRAVEMENTE ENFERMO\Diapositiva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w="76200">
            <a:solidFill>
              <a:schemeClr val="tx1"/>
            </a:solidFill>
          </a:ln>
          <a:extLst>
            <a:ext uri="{909E8E84-426E-40DD-AFC4-6F175D3DCCD1}">
              <a14:hiddenFill xmlns:a14="http://schemas.microsoft.com/office/drawing/2010/main">
                <a:solidFill>
                  <a:srgbClr val="FFFFFF"/>
                </a:solidFill>
              </a14:hiddenFill>
            </a:ext>
          </a:extLst>
        </p:spPr>
      </p:pic>
      <p:sp>
        <p:nvSpPr>
          <p:cNvPr id="7" name="6 Flecha derecha"/>
          <p:cNvSpPr/>
          <p:nvPr/>
        </p:nvSpPr>
        <p:spPr>
          <a:xfrm rot="4266196">
            <a:off x="2022215" y="1148993"/>
            <a:ext cx="978408" cy="4846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7 Flecha derecha"/>
          <p:cNvSpPr/>
          <p:nvPr/>
        </p:nvSpPr>
        <p:spPr>
          <a:xfrm rot="4266196">
            <a:off x="3390366" y="1058031"/>
            <a:ext cx="978408" cy="4846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8 Flecha derecha"/>
          <p:cNvSpPr/>
          <p:nvPr/>
        </p:nvSpPr>
        <p:spPr>
          <a:xfrm rot="10800000">
            <a:off x="2123728" y="5643142"/>
            <a:ext cx="978408" cy="4846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5320643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3600" b="1" dirty="0" smtClean="0"/>
              <a:t>Triángulo de evaluación pediátrico</a:t>
            </a:r>
            <a:endParaRPr lang="es-ES" sz="3600" b="1"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3528" y="1384237"/>
            <a:ext cx="8568952" cy="54387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633800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1520" y="33184"/>
            <a:ext cx="8784976" cy="864096"/>
          </a:xfrm>
          <a:solidFill>
            <a:schemeClr val="bg1"/>
          </a:solidFill>
          <a:ln>
            <a:noFill/>
          </a:ln>
        </p:spPr>
        <p:txBody>
          <a:bodyPr spcFirstLastPara="1" wrap="square" lIns="91425" tIns="91425" rIns="91425" bIns="91425" anchor="b" anchorCtr="0">
            <a:noAutofit/>
          </a:bodyPr>
          <a:lstStyle/>
          <a:p>
            <a:pPr algn="l">
              <a:spcBef>
                <a:spcPts val="0"/>
              </a:spcBef>
              <a:buClr>
                <a:schemeClr val="dk1"/>
              </a:buClr>
              <a:buSzPts val="3600"/>
            </a:pPr>
            <a:r>
              <a:rPr lang="es-ES" sz="3200" b="1" dirty="0" smtClean="0">
                <a:latin typeface="Arial" pitchFamily="34" charset="0"/>
                <a:cs typeface="Arial" pitchFamily="34" charset="0"/>
              </a:rPr>
              <a:t/>
            </a:r>
            <a:br>
              <a:rPr lang="es-ES" sz="3200" b="1" dirty="0" smtClean="0">
                <a:latin typeface="Arial" pitchFamily="34" charset="0"/>
                <a:cs typeface="Arial" pitchFamily="34" charset="0"/>
              </a:rPr>
            </a:br>
            <a:r>
              <a:rPr lang="es-ES" sz="3200" b="1" dirty="0">
                <a:latin typeface="Arial" pitchFamily="34" charset="0"/>
                <a:cs typeface="Arial" pitchFamily="34" charset="0"/>
              </a:rPr>
              <a:t/>
            </a:r>
            <a:br>
              <a:rPr lang="es-ES" sz="3200" b="1" dirty="0">
                <a:latin typeface="Arial" pitchFamily="34" charset="0"/>
                <a:cs typeface="Arial" pitchFamily="34" charset="0"/>
              </a:rPr>
            </a:br>
            <a:r>
              <a:rPr lang="es-ES" sz="3200" b="1" dirty="0" smtClean="0">
                <a:latin typeface="Arial" pitchFamily="34" charset="0"/>
                <a:cs typeface="Arial" pitchFamily="34" charset="0"/>
              </a:rPr>
              <a:t/>
            </a:r>
            <a:br>
              <a:rPr lang="es-ES" sz="3200" b="1" dirty="0" smtClean="0">
                <a:latin typeface="Arial" pitchFamily="34" charset="0"/>
                <a:cs typeface="Arial" pitchFamily="34" charset="0"/>
              </a:rPr>
            </a:br>
            <a:r>
              <a:rPr lang="es-ES" sz="3200" b="1" dirty="0" smtClean="0">
                <a:latin typeface="Arial" pitchFamily="34" charset="0"/>
                <a:cs typeface="Arial" pitchFamily="34" charset="0"/>
              </a:rPr>
              <a:t/>
            </a:r>
            <a:br>
              <a:rPr lang="es-ES" sz="3200" b="1" dirty="0" smtClean="0">
                <a:latin typeface="Arial" pitchFamily="34" charset="0"/>
                <a:cs typeface="Arial" pitchFamily="34" charset="0"/>
              </a:rPr>
            </a:br>
            <a:r>
              <a:rPr lang="es-ES" sz="3200" b="1" dirty="0">
                <a:latin typeface="Arial" pitchFamily="34" charset="0"/>
                <a:cs typeface="Arial" pitchFamily="34" charset="0"/>
              </a:rPr>
              <a:t/>
            </a:r>
            <a:br>
              <a:rPr lang="es-ES" sz="3200" b="1" dirty="0">
                <a:latin typeface="Arial" pitchFamily="34" charset="0"/>
                <a:cs typeface="Arial" pitchFamily="34" charset="0"/>
              </a:rPr>
            </a:br>
            <a:r>
              <a:rPr lang="es-ES" sz="3200" b="1" dirty="0" smtClean="0">
                <a:latin typeface="Arial" pitchFamily="34" charset="0"/>
                <a:cs typeface="Arial" pitchFamily="34" charset="0"/>
              </a:rPr>
              <a:t/>
            </a:r>
            <a:br>
              <a:rPr lang="es-ES" sz="3200" b="1" dirty="0" smtClean="0">
                <a:latin typeface="Arial" pitchFamily="34" charset="0"/>
                <a:cs typeface="Arial" pitchFamily="34" charset="0"/>
              </a:rPr>
            </a:br>
            <a:r>
              <a:rPr lang="es-ES" sz="3200" b="1" dirty="0" smtClean="0">
                <a:latin typeface="Arial" pitchFamily="34" charset="0"/>
                <a:cs typeface="Arial" pitchFamily="34" charset="0"/>
              </a:rPr>
              <a:t/>
            </a:r>
            <a:br>
              <a:rPr lang="es-ES" sz="3200" b="1" dirty="0" smtClean="0">
                <a:latin typeface="Arial" pitchFamily="34" charset="0"/>
                <a:cs typeface="Arial" pitchFamily="34" charset="0"/>
              </a:rPr>
            </a:br>
            <a:r>
              <a:rPr lang="es-ES" sz="3200" b="1" dirty="0">
                <a:latin typeface="Arial" pitchFamily="34" charset="0"/>
                <a:cs typeface="Arial" pitchFamily="34" charset="0"/>
              </a:rPr>
              <a:t/>
            </a:r>
            <a:br>
              <a:rPr lang="es-ES" sz="3200" b="1" dirty="0">
                <a:latin typeface="Arial" pitchFamily="34" charset="0"/>
                <a:cs typeface="Arial" pitchFamily="34" charset="0"/>
              </a:rPr>
            </a:br>
            <a:r>
              <a:rPr lang="es-ES" sz="3200" b="1" dirty="0" smtClean="0">
                <a:latin typeface="Arial" pitchFamily="34" charset="0"/>
                <a:cs typeface="Arial" pitchFamily="34" charset="0"/>
              </a:rPr>
              <a:t/>
            </a:r>
            <a:br>
              <a:rPr lang="es-ES" sz="3200" b="1" dirty="0" smtClean="0">
                <a:latin typeface="Arial" pitchFamily="34" charset="0"/>
                <a:cs typeface="Arial" pitchFamily="34" charset="0"/>
              </a:rPr>
            </a:br>
            <a:r>
              <a:rPr lang="es-ES" sz="3200" b="1" dirty="0" smtClean="0">
                <a:latin typeface="Arial" pitchFamily="34" charset="0"/>
                <a:cs typeface="Arial" pitchFamily="34" charset="0"/>
              </a:rPr>
              <a:t/>
            </a:r>
            <a:br>
              <a:rPr lang="es-ES" sz="3200" b="1" dirty="0" smtClean="0">
                <a:latin typeface="Arial" pitchFamily="34" charset="0"/>
                <a:cs typeface="Arial" pitchFamily="34" charset="0"/>
              </a:rPr>
            </a:br>
            <a:r>
              <a:rPr lang="es-ES" sz="3200" b="1" dirty="0">
                <a:latin typeface="Arial" pitchFamily="34" charset="0"/>
                <a:cs typeface="Arial" pitchFamily="34" charset="0"/>
              </a:rPr>
              <a:t/>
            </a:r>
            <a:br>
              <a:rPr lang="es-ES" sz="3200" b="1" dirty="0">
                <a:latin typeface="Arial" pitchFamily="34" charset="0"/>
                <a:cs typeface="Arial" pitchFamily="34" charset="0"/>
              </a:rPr>
            </a:br>
            <a:r>
              <a:rPr lang="es-ES" sz="3200" b="1" dirty="0" smtClean="0">
                <a:latin typeface="Arial" pitchFamily="34" charset="0"/>
                <a:cs typeface="Arial" pitchFamily="34" charset="0"/>
              </a:rPr>
              <a:t/>
            </a:r>
            <a:br>
              <a:rPr lang="es-ES" sz="3200" b="1" dirty="0" smtClean="0">
                <a:latin typeface="Arial" pitchFamily="34" charset="0"/>
                <a:cs typeface="Arial" pitchFamily="34" charset="0"/>
              </a:rPr>
            </a:br>
            <a:r>
              <a:rPr lang="es-ES" sz="3200" b="1" dirty="0">
                <a:latin typeface="Arial" pitchFamily="34" charset="0"/>
                <a:cs typeface="Arial" pitchFamily="34" charset="0"/>
              </a:rPr>
              <a:t/>
            </a:r>
            <a:br>
              <a:rPr lang="es-ES" sz="3200" b="1" dirty="0">
                <a:latin typeface="Arial" pitchFamily="34" charset="0"/>
                <a:cs typeface="Arial" pitchFamily="34" charset="0"/>
              </a:rPr>
            </a:br>
            <a:r>
              <a:rPr lang="es-ES" sz="3200" b="1" dirty="0" smtClean="0">
                <a:latin typeface="Arial" pitchFamily="34" charset="0"/>
                <a:cs typeface="Arial" pitchFamily="34" charset="0"/>
              </a:rPr>
              <a:t/>
            </a:r>
            <a:br>
              <a:rPr lang="es-ES" sz="3200" b="1" dirty="0" smtClean="0">
                <a:latin typeface="Arial" pitchFamily="34" charset="0"/>
                <a:cs typeface="Arial" pitchFamily="34" charset="0"/>
              </a:rPr>
            </a:br>
            <a:r>
              <a:rPr lang="es-ES" sz="3200" b="1" dirty="0">
                <a:latin typeface="Arial" pitchFamily="34" charset="0"/>
                <a:cs typeface="Arial" pitchFamily="34" charset="0"/>
              </a:rPr>
              <a:t/>
            </a:r>
            <a:br>
              <a:rPr lang="es-ES" sz="3200" b="1" dirty="0">
                <a:latin typeface="Arial" pitchFamily="34" charset="0"/>
                <a:cs typeface="Arial" pitchFamily="34" charset="0"/>
              </a:rPr>
            </a:br>
            <a:r>
              <a:rPr lang="es-ES" sz="3200" b="1" dirty="0" smtClean="0">
                <a:latin typeface="Arial" pitchFamily="34" charset="0"/>
                <a:cs typeface="Arial" pitchFamily="34" charset="0"/>
              </a:rPr>
              <a:t/>
            </a:r>
            <a:br>
              <a:rPr lang="es-ES" sz="3200" b="1" dirty="0" smtClean="0">
                <a:latin typeface="Arial" pitchFamily="34" charset="0"/>
                <a:cs typeface="Arial" pitchFamily="34" charset="0"/>
              </a:rPr>
            </a:br>
            <a:r>
              <a:rPr lang="es-ES" sz="3200" b="1" dirty="0">
                <a:latin typeface="Arial" pitchFamily="34" charset="0"/>
                <a:cs typeface="Arial" pitchFamily="34" charset="0"/>
              </a:rPr>
              <a:t/>
            </a:r>
            <a:br>
              <a:rPr lang="es-ES" sz="3200" b="1" dirty="0">
                <a:latin typeface="Arial" pitchFamily="34" charset="0"/>
                <a:cs typeface="Arial" pitchFamily="34" charset="0"/>
              </a:rPr>
            </a:br>
            <a:r>
              <a:rPr lang="es-ES" sz="3200" b="1" dirty="0" smtClean="0">
                <a:latin typeface="Arial" pitchFamily="34" charset="0"/>
                <a:cs typeface="Arial" pitchFamily="34" charset="0"/>
              </a:rPr>
              <a:t/>
            </a:r>
            <a:br>
              <a:rPr lang="es-ES" sz="3200" b="1" dirty="0" smtClean="0">
                <a:latin typeface="Arial" pitchFamily="34" charset="0"/>
                <a:cs typeface="Arial" pitchFamily="34" charset="0"/>
              </a:rPr>
            </a:br>
            <a:r>
              <a:rPr lang="es-ES" sz="3200" b="1" dirty="0">
                <a:latin typeface="Arial" pitchFamily="34" charset="0"/>
                <a:cs typeface="Arial" pitchFamily="34" charset="0"/>
              </a:rPr>
              <a:t/>
            </a:r>
            <a:br>
              <a:rPr lang="es-ES" sz="3200" b="1" dirty="0">
                <a:latin typeface="Arial" pitchFamily="34" charset="0"/>
                <a:cs typeface="Arial" pitchFamily="34" charset="0"/>
              </a:rPr>
            </a:br>
            <a:r>
              <a:rPr lang="es-ES" sz="3200" b="1" dirty="0" smtClean="0">
                <a:latin typeface="Arial" pitchFamily="34" charset="0"/>
                <a:cs typeface="Arial" pitchFamily="34" charset="0"/>
              </a:rPr>
              <a:t/>
            </a:r>
            <a:br>
              <a:rPr lang="es-ES" sz="3200" b="1" dirty="0" smtClean="0">
                <a:latin typeface="Arial" pitchFamily="34" charset="0"/>
                <a:cs typeface="Arial" pitchFamily="34" charset="0"/>
              </a:rPr>
            </a:br>
            <a:r>
              <a:rPr lang="es-ES" sz="3200" b="1" dirty="0">
                <a:latin typeface="Arial" pitchFamily="34" charset="0"/>
                <a:cs typeface="Arial" pitchFamily="34" charset="0"/>
              </a:rPr>
              <a:t/>
            </a:r>
            <a:br>
              <a:rPr lang="es-ES" sz="3200" b="1" dirty="0">
                <a:latin typeface="Arial" pitchFamily="34" charset="0"/>
                <a:cs typeface="Arial" pitchFamily="34" charset="0"/>
              </a:rPr>
            </a:br>
            <a:r>
              <a:rPr lang="es-ES" sz="3200" b="1" dirty="0" smtClean="0">
                <a:latin typeface="Arial" pitchFamily="34" charset="0"/>
                <a:cs typeface="Arial" pitchFamily="34" charset="0"/>
              </a:rPr>
              <a:t/>
            </a:r>
            <a:br>
              <a:rPr lang="es-ES" sz="3200" b="1" dirty="0" smtClean="0">
                <a:latin typeface="Arial" pitchFamily="34" charset="0"/>
                <a:cs typeface="Arial" pitchFamily="34" charset="0"/>
              </a:rPr>
            </a:br>
            <a:r>
              <a:rPr lang="es-ES" sz="3200" b="1" dirty="0">
                <a:latin typeface="Arial" pitchFamily="34" charset="0"/>
                <a:cs typeface="Arial" pitchFamily="34" charset="0"/>
              </a:rPr>
              <a:t/>
            </a:r>
            <a:br>
              <a:rPr lang="es-ES" sz="3200" b="1" dirty="0">
                <a:latin typeface="Arial" pitchFamily="34" charset="0"/>
                <a:cs typeface="Arial" pitchFamily="34" charset="0"/>
              </a:rPr>
            </a:br>
            <a:r>
              <a:rPr lang="es-ES" sz="3200" b="1" dirty="0" smtClean="0">
                <a:latin typeface="Arial" pitchFamily="34" charset="0"/>
                <a:cs typeface="Arial" pitchFamily="34" charset="0"/>
              </a:rPr>
              <a:t/>
            </a:r>
            <a:br>
              <a:rPr lang="es-ES" sz="3200" b="1" dirty="0" smtClean="0">
                <a:latin typeface="Arial" pitchFamily="34" charset="0"/>
                <a:cs typeface="Arial" pitchFamily="34" charset="0"/>
              </a:rPr>
            </a:br>
            <a:r>
              <a:rPr lang="es-ES" sz="3200" b="1" dirty="0" smtClean="0">
                <a:latin typeface="Arial" pitchFamily="34" charset="0"/>
                <a:cs typeface="Arial" pitchFamily="34" charset="0"/>
              </a:rPr>
              <a:t/>
            </a:r>
            <a:br>
              <a:rPr lang="es-ES" sz="3200" b="1" dirty="0" smtClean="0">
                <a:latin typeface="Arial" pitchFamily="34" charset="0"/>
                <a:cs typeface="Arial" pitchFamily="34" charset="0"/>
              </a:rPr>
            </a:br>
            <a:r>
              <a:rPr lang="es-ES" sz="3200" b="1" dirty="0">
                <a:latin typeface="Arial" pitchFamily="34" charset="0"/>
                <a:cs typeface="Arial" pitchFamily="34" charset="0"/>
              </a:rPr>
              <a:t/>
            </a:r>
            <a:br>
              <a:rPr lang="es-ES" sz="3200" b="1" dirty="0">
                <a:latin typeface="Arial" pitchFamily="34" charset="0"/>
                <a:cs typeface="Arial" pitchFamily="34" charset="0"/>
              </a:rPr>
            </a:br>
            <a:r>
              <a:rPr lang="es-ES" sz="3200" b="1" dirty="0" smtClean="0">
                <a:latin typeface="Arial" pitchFamily="34" charset="0"/>
                <a:cs typeface="Arial" pitchFamily="34" charset="0"/>
              </a:rPr>
              <a:t/>
            </a:r>
            <a:br>
              <a:rPr lang="es-ES" sz="3200" b="1" dirty="0" smtClean="0">
                <a:latin typeface="Arial" pitchFamily="34" charset="0"/>
                <a:cs typeface="Arial" pitchFamily="34" charset="0"/>
              </a:rPr>
            </a:br>
            <a:r>
              <a:rPr lang="es-ES" sz="3200" b="1" dirty="0">
                <a:latin typeface="Arial" pitchFamily="34" charset="0"/>
                <a:cs typeface="Arial" pitchFamily="34" charset="0"/>
              </a:rPr>
              <a:t/>
            </a:r>
            <a:br>
              <a:rPr lang="es-ES" sz="3200" b="1" dirty="0">
                <a:latin typeface="Arial" pitchFamily="34" charset="0"/>
                <a:cs typeface="Arial" pitchFamily="34" charset="0"/>
              </a:rPr>
            </a:br>
            <a:r>
              <a:rPr lang="es-ES" sz="3200" b="1" dirty="0" smtClean="0">
                <a:latin typeface="Arial" pitchFamily="34" charset="0"/>
                <a:cs typeface="Arial" pitchFamily="34" charset="0"/>
              </a:rPr>
              <a:t/>
            </a:r>
            <a:br>
              <a:rPr lang="es-ES" sz="3200" b="1" dirty="0" smtClean="0">
                <a:latin typeface="Arial" pitchFamily="34" charset="0"/>
                <a:cs typeface="Arial" pitchFamily="34" charset="0"/>
              </a:rPr>
            </a:br>
            <a:r>
              <a:rPr lang="es-ES" sz="3200" b="1" dirty="0">
                <a:latin typeface="Arial" pitchFamily="34" charset="0"/>
                <a:cs typeface="Arial" pitchFamily="34" charset="0"/>
              </a:rPr>
              <a:t/>
            </a:r>
            <a:br>
              <a:rPr lang="es-ES" sz="3200" b="1" dirty="0">
                <a:latin typeface="Arial" pitchFamily="34" charset="0"/>
                <a:cs typeface="Arial" pitchFamily="34" charset="0"/>
              </a:rPr>
            </a:br>
            <a:r>
              <a:rPr lang="es-ES" sz="3200" b="1" dirty="0" smtClean="0">
                <a:latin typeface="Arial" pitchFamily="34" charset="0"/>
                <a:cs typeface="Arial" pitchFamily="34" charset="0"/>
              </a:rPr>
              <a:t/>
            </a:r>
            <a:br>
              <a:rPr lang="es-ES" sz="3200" b="1" dirty="0" smtClean="0">
                <a:latin typeface="Arial" pitchFamily="34" charset="0"/>
                <a:cs typeface="Arial" pitchFamily="34" charset="0"/>
              </a:rPr>
            </a:br>
            <a:r>
              <a:rPr lang="es-ES" sz="3200" b="1" dirty="0">
                <a:latin typeface="Arial" pitchFamily="34" charset="0"/>
                <a:cs typeface="Arial" pitchFamily="34" charset="0"/>
              </a:rPr>
              <a:t/>
            </a:r>
            <a:br>
              <a:rPr lang="es-ES" sz="3200" b="1" dirty="0">
                <a:latin typeface="Arial" pitchFamily="34" charset="0"/>
                <a:cs typeface="Arial" pitchFamily="34" charset="0"/>
              </a:rPr>
            </a:br>
            <a:r>
              <a:rPr lang="es-ES" sz="3200" b="1" dirty="0" smtClean="0">
                <a:latin typeface="Arial" pitchFamily="34" charset="0"/>
                <a:cs typeface="Arial" pitchFamily="34" charset="0"/>
              </a:rPr>
              <a:t/>
            </a:r>
            <a:br>
              <a:rPr lang="es-ES" sz="3200" b="1" dirty="0" smtClean="0">
                <a:latin typeface="Arial" pitchFamily="34" charset="0"/>
                <a:cs typeface="Arial" pitchFamily="34" charset="0"/>
              </a:rPr>
            </a:br>
            <a:r>
              <a:rPr lang="es-ES" sz="3200" b="1" dirty="0">
                <a:latin typeface="Arial" pitchFamily="34" charset="0"/>
                <a:cs typeface="Arial" pitchFamily="34" charset="0"/>
              </a:rPr>
              <a:t/>
            </a:r>
            <a:br>
              <a:rPr lang="es-ES" sz="3200" b="1" dirty="0">
                <a:latin typeface="Arial" pitchFamily="34" charset="0"/>
                <a:cs typeface="Arial" pitchFamily="34" charset="0"/>
              </a:rPr>
            </a:br>
            <a:r>
              <a:rPr lang="es-ES" sz="3200" b="1" dirty="0" smtClean="0">
                <a:latin typeface="Arial" pitchFamily="34" charset="0"/>
                <a:cs typeface="Arial" pitchFamily="34" charset="0"/>
              </a:rPr>
              <a:t/>
            </a:r>
            <a:br>
              <a:rPr lang="es-ES" sz="3200" b="1" dirty="0" smtClean="0">
                <a:latin typeface="Arial" pitchFamily="34" charset="0"/>
                <a:cs typeface="Arial" pitchFamily="34" charset="0"/>
              </a:rPr>
            </a:br>
            <a:r>
              <a:rPr lang="es-ES" sz="3200" b="1" dirty="0">
                <a:latin typeface="Arial" pitchFamily="34" charset="0"/>
                <a:cs typeface="Arial" pitchFamily="34" charset="0"/>
              </a:rPr>
              <a:t/>
            </a:r>
            <a:br>
              <a:rPr lang="es-ES" sz="3200" b="1" dirty="0">
                <a:latin typeface="Arial" pitchFamily="34" charset="0"/>
                <a:cs typeface="Arial" pitchFamily="34" charset="0"/>
              </a:rPr>
            </a:br>
            <a:r>
              <a:rPr lang="es-ES" sz="3200" b="1" dirty="0" smtClean="0">
                <a:latin typeface="Arial" pitchFamily="34" charset="0"/>
                <a:cs typeface="Arial" pitchFamily="34" charset="0"/>
              </a:rPr>
              <a:t/>
            </a:r>
            <a:br>
              <a:rPr lang="es-ES" sz="3200" b="1" dirty="0" smtClean="0">
                <a:latin typeface="Arial" pitchFamily="34" charset="0"/>
                <a:cs typeface="Arial" pitchFamily="34" charset="0"/>
              </a:rPr>
            </a:br>
            <a:r>
              <a:rPr lang="es-ES" sz="3200" b="1" dirty="0">
                <a:latin typeface="Arial" pitchFamily="34" charset="0"/>
                <a:cs typeface="Arial" pitchFamily="34" charset="0"/>
              </a:rPr>
              <a:t/>
            </a:r>
            <a:br>
              <a:rPr lang="es-ES" sz="3200" b="1" dirty="0">
                <a:latin typeface="Arial" pitchFamily="34" charset="0"/>
                <a:cs typeface="Arial" pitchFamily="34" charset="0"/>
              </a:rPr>
            </a:br>
            <a:r>
              <a:rPr lang="es-ES" sz="3200" b="1" dirty="0" smtClean="0">
                <a:latin typeface="Arial" pitchFamily="34" charset="0"/>
                <a:cs typeface="Arial" pitchFamily="34" charset="0"/>
              </a:rPr>
              <a:t/>
            </a:r>
            <a:br>
              <a:rPr lang="es-ES" sz="3200" b="1" dirty="0" smtClean="0">
                <a:latin typeface="Arial" pitchFamily="34" charset="0"/>
                <a:cs typeface="Arial" pitchFamily="34" charset="0"/>
              </a:rPr>
            </a:br>
            <a:r>
              <a:rPr lang="es-ES" sz="3200" b="1" dirty="0" smtClean="0">
                <a:latin typeface="Arial" pitchFamily="34" charset="0"/>
                <a:cs typeface="Arial" pitchFamily="34" charset="0"/>
              </a:rPr>
              <a:t/>
            </a:r>
            <a:br>
              <a:rPr lang="es-ES" sz="3200" b="1" dirty="0" smtClean="0">
                <a:latin typeface="Arial" pitchFamily="34" charset="0"/>
                <a:cs typeface="Arial" pitchFamily="34" charset="0"/>
              </a:rPr>
            </a:br>
            <a:r>
              <a:rPr lang="es-ES" sz="3200" b="1" dirty="0" smtClean="0">
                <a:latin typeface="Arial" pitchFamily="34" charset="0"/>
                <a:cs typeface="Arial" pitchFamily="34" charset="0"/>
              </a:rPr>
              <a:t>Signos de </a:t>
            </a:r>
            <a:r>
              <a:rPr lang="es-ES" sz="3200" b="1" dirty="0" err="1" smtClean="0">
                <a:latin typeface="Arial" pitchFamily="34" charset="0"/>
                <a:cs typeface="Arial" pitchFamily="34" charset="0"/>
              </a:rPr>
              <a:t>Hipoperfusión</a:t>
            </a:r>
            <a:r>
              <a:rPr lang="es-ES" sz="3200" b="1" dirty="0" smtClean="0">
                <a:latin typeface="Arial" pitchFamily="34" charset="0"/>
                <a:cs typeface="Arial" pitchFamily="34" charset="0"/>
              </a:rPr>
              <a:t> Tisular   .HTIS</a:t>
            </a:r>
            <a:endParaRPr lang="es-ES" sz="3200" b="1" dirty="0">
              <a:effectLst>
                <a:outerShdw blurRad="38100" dist="38100" dir="2700000" algn="tl">
                  <a:srgbClr val="000000">
                    <a:alpha val="43137"/>
                  </a:srgbClr>
                </a:outerShdw>
              </a:effectLst>
              <a:ea typeface="+mn-ea"/>
              <a:cs typeface="Arial" pitchFamily="34" charset="0"/>
              <a:sym typeface="Poppins"/>
            </a:endParaRPr>
          </a:p>
        </p:txBody>
      </p:sp>
      <p:sp>
        <p:nvSpPr>
          <p:cNvPr id="3" name="2 Marcador de contenido"/>
          <p:cNvSpPr>
            <a:spLocks noGrp="1"/>
          </p:cNvSpPr>
          <p:nvPr>
            <p:ph idx="1"/>
          </p:nvPr>
        </p:nvSpPr>
        <p:spPr>
          <a:xfrm>
            <a:off x="0" y="2348880"/>
            <a:ext cx="9144000" cy="4176464"/>
          </a:xfrm>
        </p:spPr>
        <p:txBody>
          <a:bodyPr>
            <a:noAutofit/>
          </a:bodyPr>
          <a:lstStyle/>
          <a:p>
            <a:pPr algn="just">
              <a:buFont typeface="Wingdings" pitchFamily="2" charset="2"/>
              <a:buChar char="Ø"/>
            </a:pPr>
            <a:r>
              <a:rPr lang="es-ES" sz="2400" dirty="0" smtClean="0">
                <a:cs typeface="Arial" pitchFamily="34" charset="0"/>
              </a:rPr>
              <a:t>Extremidades </a:t>
            </a:r>
            <a:r>
              <a:rPr lang="es-ES" sz="2400" dirty="0">
                <a:cs typeface="Arial" pitchFamily="34" charset="0"/>
              </a:rPr>
              <a:t>frías con gradiente térmico distal .</a:t>
            </a:r>
          </a:p>
          <a:p>
            <a:pPr algn="just">
              <a:buFont typeface="Wingdings" pitchFamily="2" charset="2"/>
              <a:buChar char="Ø"/>
            </a:pPr>
            <a:r>
              <a:rPr lang="es-ES" sz="2400" dirty="0">
                <a:cs typeface="Arial" pitchFamily="34" charset="0"/>
              </a:rPr>
              <a:t>Coloración de piel pálido-grisácea, moteada o </a:t>
            </a:r>
            <a:r>
              <a:rPr lang="es-ES" sz="2400" dirty="0" err="1" smtClean="0">
                <a:cs typeface="Arial" pitchFamily="34" charset="0"/>
              </a:rPr>
              <a:t>livedo</a:t>
            </a:r>
            <a:r>
              <a:rPr lang="es-ES" sz="2400" dirty="0" smtClean="0">
                <a:cs typeface="Arial" pitchFamily="34" charset="0"/>
              </a:rPr>
              <a:t> reticular.</a:t>
            </a:r>
            <a:endParaRPr lang="es-ES" sz="2400" dirty="0">
              <a:cs typeface="Arial" pitchFamily="34" charset="0"/>
            </a:endParaRPr>
          </a:p>
          <a:p>
            <a:pPr algn="just">
              <a:buFont typeface="Wingdings" pitchFamily="2" charset="2"/>
              <a:buChar char="Ø"/>
            </a:pPr>
            <a:r>
              <a:rPr lang="pt-BR" sz="2400" dirty="0">
                <a:cs typeface="Arial" pitchFamily="34" charset="0"/>
              </a:rPr>
              <a:t> </a:t>
            </a:r>
            <a:r>
              <a:rPr lang="pt-BR" sz="2400" dirty="0" err="1" smtClean="0">
                <a:cs typeface="Arial" pitchFamily="34" charset="0"/>
              </a:rPr>
              <a:t>Llene</a:t>
            </a:r>
            <a:r>
              <a:rPr lang="pt-BR" sz="2400" dirty="0" smtClean="0">
                <a:cs typeface="Arial" pitchFamily="34" charset="0"/>
              </a:rPr>
              <a:t> </a:t>
            </a:r>
            <a:r>
              <a:rPr lang="pt-BR" sz="2400" dirty="0">
                <a:cs typeface="Arial" pitchFamily="34" charset="0"/>
              </a:rPr>
              <a:t>capilar </a:t>
            </a:r>
            <a:r>
              <a:rPr lang="pt-BR" sz="2400" dirty="0" smtClean="0">
                <a:cs typeface="Arial" pitchFamily="34" charset="0"/>
              </a:rPr>
              <a:t> ≥2 </a:t>
            </a:r>
            <a:r>
              <a:rPr lang="pt-BR" sz="2400" dirty="0">
                <a:cs typeface="Arial" pitchFamily="34" charset="0"/>
              </a:rPr>
              <a:t>segundos</a:t>
            </a:r>
          </a:p>
          <a:p>
            <a:pPr algn="just">
              <a:buFont typeface="Wingdings" pitchFamily="2" charset="2"/>
              <a:buChar char="Ø"/>
            </a:pPr>
            <a:r>
              <a:rPr lang="es-ES" sz="2400" dirty="0">
                <a:cs typeface="Arial" pitchFamily="34" charset="0"/>
              </a:rPr>
              <a:t> Pulsos periféricos débiles, </a:t>
            </a:r>
            <a:r>
              <a:rPr lang="es-ES" sz="2400" dirty="0" smtClean="0">
                <a:cs typeface="Arial" pitchFamily="34" charset="0"/>
              </a:rPr>
              <a:t>imperceptibles.</a:t>
            </a:r>
            <a:endParaRPr lang="es-ES" sz="2400" dirty="0">
              <a:cs typeface="Arial" pitchFamily="34" charset="0"/>
            </a:endParaRPr>
          </a:p>
          <a:p>
            <a:pPr algn="just">
              <a:buFont typeface="Wingdings" pitchFamily="2" charset="2"/>
              <a:buChar char="Ø"/>
            </a:pPr>
            <a:r>
              <a:rPr lang="es-ES" sz="2400" dirty="0" smtClean="0">
                <a:cs typeface="Arial" pitchFamily="34" charset="0"/>
              </a:rPr>
              <a:t>Disminución de la diuresis : Oliguria </a:t>
            </a:r>
            <a:r>
              <a:rPr lang="es-ES" sz="2400" dirty="0">
                <a:cs typeface="Arial" pitchFamily="34" charset="0"/>
              </a:rPr>
              <a:t>(diuresis &lt;1 ml/kg/h)</a:t>
            </a:r>
          </a:p>
          <a:p>
            <a:pPr algn="just">
              <a:buFont typeface="Wingdings" pitchFamily="2" charset="2"/>
              <a:buChar char="Ø"/>
            </a:pPr>
            <a:r>
              <a:rPr lang="es-ES" sz="2400" dirty="0">
                <a:cs typeface="Arial" pitchFamily="34" charset="0"/>
              </a:rPr>
              <a:t>Alteración del estado conciencia </a:t>
            </a:r>
            <a:r>
              <a:rPr lang="es-ES" sz="2400" dirty="0" smtClean="0">
                <a:cs typeface="Arial" pitchFamily="34" charset="0"/>
              </a:rPr>
              <a:t> </a:t>
            </a:r>
            <a:r>
              <a:rPr lang="es-ES" sz="2400" dirty="0">
                <a:cs typeface="Arial" pitchFamily="34" charset="0"/>
              </a:rPr>
              <a:t>irritabilidad, somnolencia</a:t>
            </a:r>
            <a:r>
              <a:rPr lang="es-ES" sz="2400" dirty="0" smtClean="0">
                <a:cs typeface="Arial" pitchFamily="34" charset="0"/>
              </a:rPr>
              <a:t>,  letargia.</a:t>
            </a:r>
            <a:endParaRPr lang="es-ES" sz="2400" dirty="0">
              <a:cs typeface="Arial" pitchFamily="34" charset="0"/>
            </a:endParaRPr>
          </a:p>
          <a:p>
            <a:pPr algn="just">
              <a:buFont typeface="Wingdings" pitchFamily="2" charset="2"/>
              <a:buChar char="Ø"/>
            </a:pPr>
            <a:r>
              <a:rPr lang="es-ES" sz="2400" dirty="0" smtClean="0">
                <a:cs typeface="Arial" pitchFamily="34" charset="0"/>
              </a:rPr>
              <a:t>Signos </a:t>
            </a:r>
            <a:r>
              <a:rPr lang="es-ES" sz="2400" dirty="0">
                <a:cs typeface="Arial" pitchFamily="34" charset="0"/>
              </a:rPr>
              <a:t>precoces de vasodilatación  cutánea: piel seca y caliente, relleno capilar acelerado, pulsos amplios y saltones, aumento de la presión  diferencial, presión diastólica baja. </a:t>
            </a:r>
            <a:r>
              <a:rPr lang="es-ES" sz="2400" dirty="0" smtClean="0">
                <a:cs typeface="Arial" pitchFamily="34" charset="0"/>
              </a:rPr>
              <a:t> Shock </a:t>
            </a:r>
            <a:r>
              <a:rPr lang="es-ES" sz="2400" dirty="0" err="1">
                <a:cs typeface="Arial" pitchFamily="34" charset="0"/>
              </a:rPr>
              <a:t>Hiperdinámico</a:t>
            </a:r>
            <a:r>
              <a:rPr lang="es-ES" sz="2400" dirty="0">
                <a:cs typeface="Arial" pitchFamily="34" charset="0"/>
              </a:rPr>
              <a:t>.</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848" y="930464"/>
            <a:ext cx="2420937" cy="1487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806408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noAutofit/>
          </a:bodyPr>
          <a:lstStyle/>
          <a:p>
            <a:pPr algn="l">
              <a:lnSpc>
                <a:spcPct val="115000"/>
              </a:lnSpc>
              <a:spcAft>
                <a:spcPts val="0"/>
              </a:spcAft>
            </a:pPr>
            <a:r>
              <a:rPr lang="es-ES" sz="3600" b="1" dirty="0" smtClean="0">
                <a:effectLst/>
                <a:latin typeface="Arial"/>
                <a:ea typeface="Calibri"/>
              </a:rPr>
              <a:t>Signos de alarma</a:t>
            </a:r>
            <a:r>
              <a:rPr lang="es-ES" sz="3600" dirty="0">
                <a:ea typeface="Calibri"/>
              </a:rPr>
              <a:t/>
            </a:r>
            <a:br>
              <a:rPr lang="es-ES" sz="3600" dirty="0">
                <a:ea typeface="Calibri"/>
              </a:rPr>
            </a:br>
            <a:endParaRPr lang="es-ES" sz="3600" dirty="0"/>
          </a:p>
        </p:txBody>
      </p:sp>
      <p:sp>
        <p:nvSpPr>
          <p:cNvPr id="5" name="4 Rectángulo"/>
          <p:cNvSpPr/>
          <p:nvPr/>
        </p:nvSpPr>
        <p:spPr>
          <a:xfrm>
            <a:off x="251520" y="952813"/>
            <a:ext cx="8424936" cy="5714770"/>
          </a:xfrm>
          <a:prstGeom prst="rect">
            <a:avLst/>
          </a:prstGeom>
        </p:spPr>
        <p:txBody>
          <a:bodyPr wrap="square">
            <a:spAutoFit/>
          </a:bodyPr>
          <a:lstStyle/>
          <a:p>
            <a:pPr marL="342900" lvl="0" indent="-342900">
              <a:lnSpc>
                <a:spcPct val="115000"/>
              </a:lnSpc>
              <a:spcAft>
                <a:spcPts val="110"/>
              </a:spcAft>
              <a:buFont typeface="Symbol"/>
              <a:buChar char=""/>
            </a:pPr>
            <a:r>
              <a:rPr lang="es-ES" sz="2400" b="1" dirty="0" smtClean="0">
                <a:effectLst/>
                <a:latin typeface="Arial"/>
                <a:ea typeface="Calibri"/>
              </a:rPr>
              <a:t>Alteración del Triángulo de Evaluación Pediátrico. </a:t>
            </a:r>
            <a:endParaRPr lang="es-ES" sz="2400" b="1" dirty="0">
              <a:ea typeface="Calibri"/>
            </a:endParaRPr>
          </a:p>
          <a:p>
            <a:pPr marL="342900" lvl="0" indent="-342900">
              <a:lnSpc>
                <a:spcPct val="115000"/>
              </a:lnSpc>
              <a:spcAft>
                <a:spcPts val="110"/>
              </a:spcAft>
              <a:buFont typeface="Symbol"/>
              <a:buChar char=""/>
            </a:pPr>
            <a:r>
              <a:rPr lang="es-ES" sz="2400" dirty="0" smtClean="0">
                <a:effectLst/>
                <a:latin typeface="Arial"/>
                <a:ea typeface="Calibri"/>
              </a:rPr>
              <a:t>Somnolencia o irritabilidad. </a:t>
            </a:r>
            <a:endParaRPr lang="es-ES" sz="2400" dirty="0">
              <a:ea typeface="Calibri"/>
            </a:endParaRPr>
          </a:p>
          <a:p>
            <a:pPr marL="342900" lvl="0" indent="-342900">
              <a:lnSpc>
                <a:spcPct val="115000"/>
              </a:lnSpc>
              <a:spcAft>
                <a:spcPts val="110"/>
              </a:spcAft>
              <a:buFont typeface="Symbol"/>
              <a:buChar char=""/>
            </a:pPr>
            <a:r>
              <a:rPr lang="es-ES" sz="2400" dirty="0" smtClean="0">
                <a:effectLst/>
                <a:latin typeface="Arial"/>
                <a:ea typeface="Calibri"/>
              </a:rPr>
              <a:t>Convulsión. </a:t>
            </a:r>
            <a:endParaRPr lang="es-ES" sz="2400" dirty="0">
              <a:ea typeface="Calibri"/>
            </a:endParaRPr>
          </a:p>
          <a:p>
            <a:pPr marL="342900" lvl="0" indent="-342900">
              <a:lnSpc>
                <a:spcPct val="115000"/>
              </a:lnSpc>
              <a:spcAft>
                <a:spcPts val="110"/>
              </a:spcAft>
              <a:buFont typeface="Symbol"/>
              <a:buChar char=""/>
            </a:pPr>
            <a:r>
              <a:rPr lang="es-ES" sz="2400" dirty="0" smtClean="0">
                <a:effectLst/>
                <a:latin typeface="Arial"/>
                <a:ea typeface="Calibri"/>
              </a:rPr>
              <a:t>Taquicardia o trastornos del ritmo</a:t>
            </a:r>
            <a:endParaRPr lang="es-ES" sz="2400" dirty="0">
              <a:ea typeface="Calibri"/>
            </a:endParaRPr>
          </a:p>
          <a:p>
            <a:pPr marL="342900" lvl="0" indent="-342900">
              <a:lnSpc>
                <a:spcPct val="115000"/>
              </a:lnSpc>
              <a:spcAft>
                <a:spcPts val="110"/>
              </a:spcAft>
              <a:buFont typeface="Symbol"/>
              <a:buChar char=""/>
            </a:pPr>
            <a:r>
              <a:rPr lang="es-ES" sz="2400" b="1" dirty="0" smtClean="0">
                <a:effectLst/>
                <a:latin typeface="Arial"/>
                <a:ea typeface="Calibri"/>
              </a:rPr>
              <a:t>Trastornos de la perfusión tisular</a:t>
            </a:r>
            <a:endParaRPr lang="es-ES" sz="2400" b="1" dirty="0">
              <a:ea typeface="Calibri"/>
            </a:endParaRPr>
          </a:p>
          <a:p>
            <a:pPr marL="342900" lvl="0" indent="-342900">
              <a:lnSpc>
                <a:spcPct val="115000"/>
              </a:lnSpc>
              <a:spcAft>
                <a:spcPts val="110"/>
              </a:spcAft>
              <a:buFont typeface="Symbol"/>
              <a:buChar char=""/>
            </a:pPr>
            <a:r>
              <a:rPr lang="es-ES" sz="2400" dirty="0" err="1" smtClean="0">
                <a:effectLst/>
                <a:latin typeface="Arial"/>
                <a:ea typeface="Calibri"/>
              </a:rPr>
              <a:t>Oligoanuria</a:t>
            </a:r>
            <a:r>
              <a:rPr lang="es-ES" sz="2400" dirty="0" smtClean="0">
                <a:effectLst/>
                <a:latin typeface="Arial"/>
                <a:ea typeface="Calibri"/>
              </a:rPr>
              <a:t>. </a:t>
            </a:r>
            <a:endParaRPr lang="es-ES" sz="2400" dirty="0">
              <a:ea typeface="Calibri"/>
            </a:endParaRPr>
          </a:p>
          <a:p>
            <a:pPr marL="342900" lvl="0" indent="-342900">
              <a:lnSpc>
                <a:spcPct val="115000"/>
              </a:lnSpc>
              <a:spcAft>
                <a:spcPts val="110"/>
              </a:spcAft>
              <a:buFont typeface="Symbol"/>
              <a:buChar char=""/>
            </a:pPr>
            <a:r>
              <a:rPr lang="es-ES" sz="2400" dirty="0" smtClean="0">
                <a:effectLst/>
                <a:latin typeface="Arial"/>
                <a:ea typeface="Calibri"/>
              </a:rPr>
              <a:t>Intolerancia a la vía oral. </a:t>
            </a:r>
            <a:endParaRPr lang="es-ES" sz="2400" dirty="0">
              <a:ea typeface="Calibri"/>
            </a:endParaRPr>
          </a:p>
          <a:p>
            <a:pPr marL="342900" lvl="0" indent="-342900">
              <a:lnSpc>
                <a:spcPct val="115000"/>
              </a:lnSpc>
              <a:spcAft>
                <a:spcPts val="110"/>
              </a:spcAft>
              <a:buFont typeface="Symbol"/>
              <a:buChar char=""/>
            </a:pPr>
            <a:r>
              <a:rPr lang="es-ES" sz="2400" dirty="0" smtClean="0">
                <a:effectLst/>
                <a:latin typeface="Arial"/>
                <a:ea typeface="Calibri"/>
              </a:rPr>
              <a:t>Vómitos y/o diarreas</a:t>
            </a:r>
            <a:endParaRPr lang="es-ES" sz="2400" dirty="0">
              <a:ea typeface="Calibri"/>
            </a:endParaRPr>
          </a:p>
          <a:p>
            <a:pPr marL="342900" lvl="0" indent="-342900">
              <a:lnSpc>
                <a:spcPct val="115000"/>
              </a:lnSpc>
              <a:spcAft>
                <a:spcPts val="110"/>
              </a:spcAft>
              <a:buFont typeface="Symbol"/>
              <a:buChar char=""/>
            </a:pPr>
            <a:r>
              <a:rPr lang="es-ES" sz="2400" dirty="0" smtClean="0">
                <a:effectLst/>
                <a:latin typeface="Arial"/>
                <a:ea typeface="Calibri"/>
              </a:rPr>
              <a:t>Hepatomegalia</a:t>
            </a:r>
            <a:endParaRPr lang="es-ES" sz="2400" dirty="0">
              <a:ea typeface="Calibri"/>
            </a:endParaRPr>
          </a:p>
          <a:p>
            <a:pPr marL="342900" lvl="0" indent="-342900">
              <a:lnSpc>
                <a:spcPct val="115000"/>
              </a:lnSpc>
              <a:spcAft>
                <a:spcPts val="110"/>
              </a:spcAft>
              <a:buFont typeface="Symbol"/>
              <a:buChar char=""/>
            </a:pPr>
            <a:r>
              <a:rPr lang="es-ES" sz="2400" dirty="0" smtClean="0">
                <a:effectLst/>
                <a:latin typeface="Arial"/>
                <a:ea typeface="Calibri"/>
              </a:rPr>
              <a:t>Dolor abdominal espontáneo a la palpación (importante en menor    de 12 meses). </a:t>
            </a:r>
            <a:endParaRPr lang="es-ES" sz="2400" dirty="0">
              <a:ea typeface="Calibri"/>
            </a:endParaRPr>
          </a:p>
          <a:p>
            <a:pPr marL="342900" lvl="0" indent="-342900">
              <a:lnSpc>
                <a:spcPct val="115000"/>
              </a:lnSpc>
              <a:spcAft>
                <a:spcPts val="0"/>
              </a:spcAft>
              <a:buFont typeface="Symbol"/>
              <a:buChar char=""/>
            </a:pPr>
            <a:r>
              <a:rPr lang="es-ES" sz="2400" dirty="0" smtClean="0">
                <a:effectLst/>
                <a:latin typeface="Arial"/>
                <a:ea typeface="Calibri"/>
              </a:rPr>
              <a:t>Sangrado por mucosas.</a:t>
            </a:r>
            <a:endParaRPr lang="es-ES" sz="2400" dirty="0">
              <a:ea typeface="Calibri"/>
            </a:endParaRPr>
          </a:p>
          <a:p>
            <a:pPr marL="342900" lvl="0" indent="-342900">
              <a:lnSpc>
                <a:spcPct val="115000"/>
              </a:lnSpc>
              <a:spcAft>
                <a:spcPts val="0"/>
              </a:spcAft>
              <a:buFont typeface="Symbol"/>
              <a:buChar char=""/>
            </a:pPr>
            <a:r>
              <a:rPr lang="es-ES" sz="2400" dirty="0" smtClean="0">
                <a:effectLst/>
                <a:latin typeface="Arial"/>
                <a:ea typeface="Calibri"/>
              </a:rPr>
              <a:t>Plaquetas ≤ 100 000. </a:t>
            </a:r>
            <a:endParaRPr lang="es-ES" sz="2400" dirty="0">
              <a:ea typeface="Calibri"/>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8144" y="2492896"/>
            <a:ext cx="2925763" cy="1914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938768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Marcador de contenido"/>
          <p:cNvGraphicFramePr>
            <a:graphicFrameLocks noGrp="1"/>
          </p:cNvGraphicFramePr>
          <p:nvPr>
            <p:ph idx="1"/>
            <p:extLst>
              <p:ext uri="{D42A27DB-BD31-4B8C-83A1-F6EECF244321}">
                <p14:modId xmlns:p14="http://schemas.microsoft.com/office/powerpoint/2010/main" val="2047397616"/>
              </p:ext>
            </p:extLst>
          </p:nvPr>
        </p:nvGraphicFramePr>
        <p:xfrm>
          <a:off x="467544" y="2132864"/>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5 Rectángulo"/>
          <p:cNvSpPr/>
          <p:nvPr/>
        </p:nvSpPr>
        <p:spPr>
          <a:xfrm>
            <a:off x="899593" y="1350129"/>
            <a:ext cx="7416824" cy="1446550"/>
          </a:xfrm>
          <a:prstGeom prst="rect">
            <a:avLst/>
          </a:prstGeom>
        </p:spPr>
        <p:txBody>
          <a:bodyPr wrap="square">
            <a:spAutoFit/>
          </a:bodyPr>
          <a:lstStyle/>
          <a:p>
            <a:pPr lvl="0" algn="ctr">
              <a:spcBef>
                <a:spcPct val="0"/>
              </a:spcBef>
            </a:pPr>
            <a:r>
              <a:rPr lang="es-ES" sz="4400" b="1" dirty="0">
                <a:solidFill>
                  <a:prstClr val="black"/>
                </a:solidFill>
                <a:ea typeface="+mj-ea"/>
                <a:cs typeface="+mj-cs"/>
              </a:rPr>
              <a:t>Evaluación rápida inicial </a:t>
            </a:r>
            <a:br>
              <a:rPr lang="es-ES" sz="4400" b="1" dirty="0">
                <a:solidFill>
                  <a:prstClr val="black"/>
                </a:solidFill>
                <a:ea typeface="+mj-ea"/>
                <a:cs typeface="+mj-cs"/>
              </a:rPr>
            </a:br>
            <a:endParaRPr lang="es-ES" sz="4400" dirty="0">
              <a:solidFill>
                <a:prstClr val="black"/>
              </a:solidFill>
              <a:ea typeface="+mj-ea"/>
              <a:cs typeface="+mj-cs"/>
            </a:endParaRPr>
          </a:p>
        </p:txBody>
      </p:sp>
      <p:sp>
        <p:nvSpPr>
          <p:cNvPr id="7" name="1 Título"/>
          <p:cNvSpPr>
            <a:spLocks noGrp="1"/>
          </p:cNvSpPr>
          <p:nvPr>
            <p:ph type="title"/>
          </p:nvPr>
        </p:nvSpPr>
        <p:spPr>
          <a:xfrm>
            <a:off x="611560" y="200313"/>
            <a:ext cx="8229600" cy="1143000"/>
          </a:xfrm>
          <a:solidFill>
            <a:schemeClr val="accent3">
              <a:lumMod val="20000"/>
              <a:lumOff val="80000"/>
            </a:schemeClr>
          </a:solidFill>
        </p:spPr>
        <p:txBody>
          <a:bodyPr>
            <a:normAutofit/>
          </a:bodyPr>
          <a:lstStyle/>
          <a:p>
            <a:r>
              <a:rPr lang="es-ES" dirty="0" smtClean="0"/>
              <a:t>Evaluación inicial del niño febril  </a:t>
            </a:r>
            <a:endParaRPr lang="es-ES" dirty="0"/>
          </a:p>
        </p:txBody>
      </p:sp>
    </p:spTree>
    <p:extLst>
      <p:ext uri="{BB962C8B-B14F-4D97-AF65-F5344CB8AC3E}">
        <p14:creationId xmlns:p14="http://schemas.microsoft.com/office/powerpoint/2010/main" val="1198076778"/>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346</TotalTime>
  <Words>806</Words>
  <Application>Microsoft Office PowerPoint</Application>
  <PresentationFormat>Presentación en pantalla (4:3)</PresentationFormat>
  <Paragraphs>134</Paragraphs>
  <Slides>18</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18</vt:i4>
      </vt:variant>
    </vt:vector>
  </HeadingPairs>
  <TitlesOfParts>
    <vt:vector size="24" baseType="lpstr">
      <vt:lpstr>Arial</vt:lpstr>
      <vt:lpstr>Calibri</vt:lpstr>
      <vt:lpstr>Poppins</vt:lpstr>
      <vt:lpstr>Symbol</vt:lpstr>
      <vt:lpstr>Wingdings</vt:lpstr>
      <vt:lpstr>Tema de Office</vt:lpstr>
      <vt:lpstr> Fiebre  Chikungunya en pacientes pediátricos. </vt:lpstr>
      <vt:lpstr>¿ Puede la fiebre chikunguya ser una enfermedad grave en edad pediátrica?</vt:lpstr>
      <vt:lpstr>¿ Cuál es el  grupo   de edad  más frecuente ingresado en áreas de atención al grave?</vt:lpstr>
      <vt:lpstr>¿ Podemos identificar signos de gravedad precozmente?</vt:lpstr>
      <vt:lpstr>Presentación de PowerPoint</vt:lpstr>
      <vt:lpstr>Triángulo de evaluación pediátrico</vt:lpstr>
      <vt:lpstr>                                        Signos de Hipoperfusión Tisular   .HTIS</vt:lpstr>
      <vt:lpstr>Signos de alarma </vt:lpstr>
      <vt:lpstr>Evaluación inicial del niño febril  </vt:lpstr>
      <vt:lpstr>Presentación de PowerPoint</vt:lpstr>
      <vt:lpstr>Criterios de gravedad en pacientes pediátricos. </vt:lpstr>
      <vt:lpstr>Criterios de gravedad en pacientes pediátricos. Ingreso en UCI </vt:lpstr>
      <vt:lpstr>Criterios de gravedad en pacientes pediátricos. Ingreso en UCI </vt:lpstr>
      <vt:lpstr>Forma atípica de la infección y/o complicaciones que requieren ingreso en áreas de atención al grave  </vt:lpstr>
      <vt:lpstr>Caracterización de las  formas graves de la enfermedad en edad  pediátrica</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Alvaro</dc:creator>
  <cp:lastModifiedBy>USER</cp:lastModifiedBy>
  <cp:revision>66</cp:revision>
  <dcterms:created xsi:type="dcterms:W3CDTF">2025-12-08T12:54:17Z</dcterms:created>
  <dcterms:modified xsi:type="dcterms:W3CDTF">2025-12-18T18:10:54Z</dcterms:modified>
</cp:coreProperties>
</file>